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9"/>
  </p:notesMasterIdLst>
  <p:handoutMasterIdLst>
    <p:handoutMasterId r:id="rId150"/>
  </p:handoutMasterIdLst>
  <p:sldIdLst>
    <p:sldId id="316" r:id="rId5"/>
    <p:sldId id="431" r:id="rId6"/>
    <p:sldId id="432" r:id="rId7"/>
    <p:sldId id="433" r:id="rId8"/>
    <p:sldId id="434" r:id="rId9"/>
    <p:sldId id="501" r:id="rId10"/>
    <p:sldId id="511" r:id="rId11"/>
    <p:sldId id="541" r:id="rId12"/>
    <p:sldId id="542" r:id="rId13"/>
    <p:sldId id="543" r:id="rId14"/>
    <p:sldId id="544" r:id="rId15"/>
    <p:sldId id="545" r:id="rId16"/>
    <p:sldId id="546" r:id="rId17"/>
    <p:sldId id="547" r:id="rId18"/>
    <p:sldId id="548" r:id="rId19"/>
    <p:sldId id="503" r:id="rId20"/>
    <p:sldId id="504" r:id="rId21"/>
    <p:sldId id="505" r:id="rId22"/>
    <p:sldId id="506" r:id="rId23"/>
    <p:sldId id="507" r:id="rId24"/>
    <p:sldId id="508" r:id="rId25"/>
    <p:sldId id="509" r:id="rId26"/>
    <p:sldId id="512" r:id="rId27"/>
    <p:sldId id="521" r:id="rId28"/>
    <p:sldId id="513" r:id="rId29"/>
    <p:sldId id="514" r:id="rId30"/>
    <p:sldId id="515" r:id="rId31"/>
    <p:sldId id="516" r:id="rId32"/>
    <p:sldId id="522" r:id="rId33"/>
    <p:sldId id="517" r:id="rId34"/>
    <p:sldId id="518" r:id="rId35"/>
    <p:sldId id="519" r:id="rId36"/>
    <p:sldId id="520" r:id="rId37"/>
    <p:sldId id="510" r:id="rId38"/>
    <p:sldId id="523" r:id="rId39"/>
    <p:sldId id="524" r:id="rId40"/>
    <p:sldId id="525" r:id="rId41"/>
    <p:sldId id="526" r:id="rId42"/>
    <p:sldId id="527" r:id="rId43"/>
    <p:sldId id="528" r:id="rId44"/>
    <p:sldId id="529" r:id="rId45"/>
    <p:sldId id="530" r:id="rId46"/>
    <p:sldId id="531" r:id="rId47"/>
    <p:sldId id="532" r:id="rId48"/>
    <p:sldId id="533" r:id="rId49"/>
    <p:sldId id="534" r:id="rId50"/>
    <p:sldId id="535" r:id="rId51"/>
    <p:sldId id="536" r:id="rId52"/>
    <p:sldId id="537" r:id="rId53"/>
    <p:sldId id="538" r:id="rId54"/>
    <p:sldId id="539" r:id="rId55"/>
    <p:sldId id="540" r:id="rId56"/>
    <p:sldId id="404" r:id="rId57"/>
    <p:sldId id="500" r:id="rId58"/>
    <p:sldId id="480" r:id="rId59"/>
    <p:sldId id="481" r:id="rId60"/>
    <p:sldId id="482" r:id="rId61"/>
    <p:sldId id="483" r:id="rId62"/>
    <p:sldId id="484" r:id="rId63"/>
    <p:sldId id="486" r:id="rId64"/>
    <p:sldId id="487" r:id="rId65"/>
    <p:sldId id="409" r:id="rId66"/>
    <p:sldId id="410" r:id="rId67"/>
    <p:sldId id="406" r:id="rId68"/>
    <p:sldId id="411" r:id="rId69"/>
    <p:sldId id="412" r:id="rId70"/>
    <p:sldId id="413" r:id="rId71"/>
    <p:sldId id="414" r:id="rId72"/>
    <p:sldId id="415" r:id="rId73"/>
    <p:sldId id="416" r:id="rId74"/>
    <p:sldId id="499" r:id="rId75"/>
    <p:sldId id="488" r:id="rId76"/>
    <p:sldId id="405" r:id="rId77"/>
    <p:sldId id="489" r:id="rId78"/>
    <p:sldId id="491" r:id="rId79"/>
    <p:sldId id="490" r:id="rId80"/>
    <p:sldId id="492" r:id="rId81"/>
    <p:sldId id="493" r:id="rId82"/>
    <p:sldId id="417" r:id="rId83"/>
    <p:sldId id="425" r:id="rId84"/>
    <p:sldId id="418" r:id="rId85"/>
    <p:sldId id="419" r:id="rId86"/>
    <p:sldId id="495" r:id="rId87"/>
    <p:sldId id="496" r:id="rId88"/>
    <p:sldId id="497" r:id="rId89"/>
    <p:sldId id="498" r:id="rId90"/>
    <p:sldId id="420" r:id="rId91"/>
    <p:sldId id="421" r:id="rId92"/>
    <p:sldId id="422" r:id="rId93"/>
    <p:sldId id="423" r:id="rId94"/>
    <p:sldId id="424" r:id="rId95"/>
    <p:sldId id="426" r:id="rId96"/>
    <p:sldId id="430" r:id="rId97"/>
    <p:sldId id="427" r:id="rId98"/>
    <p:sldId id="428" r:id="rId99"/>
    <p:sldId id="435" r:id="rId100"/>
    <p:sldId id="436" r:id="rId101"/>
    <p:sldId id="437" r:id="rId102"/>
    <p:sldId id="438" r:id="rId103"/>
    <p:sldId id="439" r:id="rId104"/>
    <p:sldId id="440" r:id="rId105"/>
    <p:sldId id="441" r:id="rId106"/>
    <p:sldId id="442" r:id="rId107"/>
    <p:sldId id="443" r:id="rId108"/>
    <p:sldId id="444" r:id="rId109"/>
    <p:sldId id="445" r:id="rId110"/>
    <p:sldId id="446" r:id="rId111"/>
    <p:sldId id="447" r:id="rId112"/>
    <p:sldId id="448" r:id="rId113"/>
    <p:sldId id="449" r:id="rId114"/>
    <p:sldId id="451" r:id="rId115"/>
    <p:sldId id="450" r:id="rId116"/>
    <p:sldId id="494" r:id="rId117"/>
    <p:sldId id="452" r:id="rId118"/>
    <p:sldId id="453" r:id="rId119"/>
    <p:sldId id="454" r:id="rId120"/>
    <p:sldId id="455" r:id="rId121"/>
    <p:sldId id="457" r:id="rId122"/>
    <p:sldId id="456" r:id="rId123"/>
    <p:sldId id="458" r:id="rId124"/>
    <p:sldId id="459" r:id="rId125"/>
    <p:sldId id="460" r:id="rId126"/>
    <p:sldId id="461" r:id="rId127"/>
    <p:sldId id="462" r:id="rId128"/>
    <p:sldId id="463" r:id="rId129"/>
    <p:sldId id="464" r:id="rId130"/>
    <p:sldId id="465" r:id="rId131"/>
    <p:sldId id="476" r:id="rId132"/>
    <p:sldId id="477" r:id="rId133"/>
    <p:sldId id="466" r:id="rId134"/>
    <p:sldId id="467" r:id="rId135"/>
    <p:sldId id="468" r:id="rId136"/>
    <p:sldId id="470" r:id="rId137"/>
    <p:sldId id="471" r:id="rId138"/>
    <p:sldId id="472" r:id="rId139"/>
    <p:sldId id="469" r:id="rId140"/>
    <p:sldId id="473" r:id="rId141"/>
    <p:sldId id="474" r:id="rId142"/>
    <p:sldId id="475" r:id="rId143"/>
    <p:sldId id="478" r:id="rId144"/>
    <p:sldId id="479" r:id="rId145"/>
    <p:sldId id="429" r:id="rId146"/>
    <p:sldId id="339" r:id="rId147"/>
    <p:sldId id="364" r:id="rId148"/>
  </p:sldIdLst>
  <p:sldSz cx="9144000" cy="6858000" type="screen4x3"/>
  <p:notesSz cx="6858000" cy="9144000"/>
  <p:custDataLst>
    <p:tags r:id="rId1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1" d="100"/>
          <a:sy n="81" d="100"/>
        </p:scale>
        <p:origin x="1526" y="6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handoutMaster" Target="handoutMasters/handoutMaster1.xml"/><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tags" Target="tags/tag1.xml"/><Relationship Id="rId15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2020-12-04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Spring Security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23657-C80D-4281-A236-4A9FA20967F5}"/>
              </a:ext>
            </a:extLst>
          </p:cNvPr>
          <p:cNvSpPr>
            <a:spLocks noGrp="1"/>
          </p:cNvSpPr>
          <p:nvPr>
            <p:ph type="title"/>
          </p:nvPr>
        </p:nvSpPr>
        <p:spPr/>
        <p:txBody>
          <a:bodyPr/>
          <a:lstStyle/>
          <a:p>
            <a:r>
              <a:rPr lang="en-IN" dirty="0"/>
              <a:t>Kerberos</a:t>
            </a:r>
          </a:p>
        </p:txBody>
      </p:sp>
      <p:pic>
        <p:nvPicPr>
          <p:cNvPr id="2050" name="Picture 2" descr="ticket granting server">
            <a:extLst>
              <a:ext uri="{FF2B5EF4-FFF2-40B4-BE49-F238E27FC236}">
                <a16:creationId xmlns:a16="http://schemas.microsoft.com/office/drawing/2014/main" id="{254E35EE-A0F2-4279-9E91-F17040D19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2213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7523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248275"/>
          </a:xfrm>
        </p:spPr>
        <p:txBody>
          <a:bodyPr>
            <a:normAutofit/>
          </a:bodyPr>
          <a:lstStyle/>
          <a:p>
            <a:r>
              <a:rPr lang="en-US" dirty="0"/>
              <a:t>How Hashes are Cracked</a:t>
            </a:r>
          </a:p>
          <a:p>
            <a:r>
              <a:rPr lang="en-IN" b="1" dirty="0"/>
              <a:t>Lookup Tables</a:t>
            </a:r>
          </a:p>
          <a:p>
            <a:pPr lvl="1"/>
            <a:r>
              <a:rPr lang="en-US" dirty="0"/>
              <a:t>Lookup tables are an extremely effective method for cracking many hashes of the same type very quickly. </a:t>
            </a:r>
          </a:p>
          <a:p>
            <a:pPr lvl="1"/>
            <a:r>
              <a:rPr lang="en-US" dirty="0"/>
              <a:t>The general idea is to pre-compute the hashes of the passwords in a password dictionary and store them, and their corresponding password, in a lookup table data structure. </a:t>
            </a:r>
          </a:p>
          <a:p>
            <a:pPr lvl="1"/>
            <a:r>
              <a:rPr lang="en-US" dirty="0"/>
              <a:t>A good implementation of a lookup table can process hundreds of hash lookups per second, even when they contain many billions of hashes.</a:t>
            </a:r>
            <a:endParaRPr lang="en-IN" dirty="0"/>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4254822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209675"/>
          </a:xfrm>
        </p:spPr>
        <p:txBody>
          <a:bodyPr>
            <a:normAutofit/>
          </a:bodyPr>
          <a:lstStyle/>
          <a:p>
            <a:r>
              <a:rPr lang="en-US" dirty="0"/>
              <a:t>How Hashes are Cracked</a:t>
            </a:r>
          </a:p>
          <a:p>
            <a:r>
              <a:rPr lang="en-IN" b="1" dirty="0"/>
              <a:t>Lookup Tables</a:t>
            </a:r>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pic>
        <p:nvPicPr>
          <p:cNvPr id="4" name="Picture 3"/>
          <p:cNvPicPr>
            <a:picLocks noChangeAspect="1"/>
          </p:cNvPicPr>
          <p:nvPr/>
        </p:nvPicPr>
        <p:blipFill rotWithShape="1">
          <a:blip r:embed="rId2"/>
          <a:srcRect l="21666" t="29150" r="17500" b="57566"/>
          <a:stretch/>
        </p:blipFill>
        <p:spPr>
          <a:xfrm>
            <a:off x="533401" y="2667000"/>
            <a:ext cx="8132896" cy="1219200"/>
          </a:xfrm>
          <a:prstGeom prst="rect">
            <a:avLst/>
          </a:prstGeom>
        </p:spPr>
      </p:pic>
    </p:spTree>
    <p:extLst>
      <p:ext uri="{BB962C8B-B14F-4D97-AF65-F5344CB8AC3E}">
        <p14:creationId xmlns:p14="http://schemas.microsoft.com/office/powerpoint/2010/main" val="24794463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7500" lnSpcReduction="20000"/>
          </a:bodyPr>
          <a:lstStyle/>
          <a:p>
            <a:r>
              <a:rPr lang="en-US" dirty="0"/>
              <a:t>How Hashes are Cracked</a:t>
            </a:r>
          </a:p>
          <a:p>
            <a:r>
              <a:rPr lang="en-US" dirty="0"/>
              <a:t>The WRONG Way: Short Salt &amp; Salt Reuse</a:t>
            </a:r>
          </a:p>
          <a:p>
            <a:r>
              <a:rPr lang="en-US" dirty="0"/>
              <a:t>Salt Reuse</a:t>
            </a:r>
          </a:p>
          <a:p>
            <a:r>
              <a:rPr lang="en-US" dirty="0"/>
              <a:t>A common mistake is to use the same salt in each hash. </a:t>
            </a:r>
          </a:p>
          <a:p>
            <a:r>
              <a:rPr lang="en-US" dirty="0"/>
              <a:t>Either the salt is hard-coded into the program, or is generated randomly once. </a:t>
            </a:r>
          </a:p>
          <a:p>
            <a:r>
              <a:rPr lang="en-US" dirty="0"/>
              <a:t>This is ineffective because if two users have the same password, they'll still have the same hash. </a:t>
            </a:r>
          </a:p>
          <a:p>
            <a:r>
              <a:rPr lang="en-US" dirty="0"/>
              <a:t>An attacker can still use a reverse lookup table attack to run a dictionary attack on every hash at the same time. </a:t>
            </a:r>
          </a:p>
          <a:p>
            <a:r>
              <a:rPr lang="en-US" dirty="0"/>
              <a:t>They just have to apply the salt to each password guess before they hash it. </a:t>
            </a:r>
          </a:p>
          <a:p>
            <a:r>
              <a:rPr lang="en-US" dirty="0"/>
              <a:t>If the salt is hard-coded into a popular product, lookup tables and rainbow tables can be built for that salt, to make it easier to crack hashes generated by the product.</a:t>
            </a:r>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38503464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0000" lnSpcReduction="20000"/>
          </a:bodyPr>
          <a:lstStyle/>
          <a:p>
            <a:r>
              <a:rPr lang="en-US" dirty="0"/>
              <a:t>Short Salt</a:t>
            </a:r>
          </a:p>
          <a:p>
            <a:r>
              <a:rPr lang="en-US" dirty="0"/>
              <a:t>If the salt is too short, an attacker can build a lookup table for every possible salt. For example, if the salt is only three ASCII characters, there are only 95x95x95 = 857,375 possible salts. </a:t>
            </a:r>
          </a:p>
          <a:p>
            <a:r>
              <a:rPr lang="en-US" dirty="0"/>
              <a:t>That may seem like a lot, but if each lookup table contains only 1MB of the most common passwords, collectively they will be only 837GB, which is not a lot considering 1000GB hard drives can be bought for under $100 today.</a:t>
            </a:r>
          </a:p>
          <a:p>
            <a:r>
              <a:rPr lang="en-US" dirty="0"/>
              <a:t>For the same reason, the username shouldn't be used as a salt. </a:t>
            </a:r>
          </a:p>
          <a:p>
            <a:r>
              <a:rPr lang="en-US" dirty="0"/>
              <a:t>Usernames may be unique to a single service, but they are predictable and often reused for accounts on other services. </a:t>
            </a:r>
          </a:p>
          <a:p>
            <a:r>
              <a:rPr lang="en-US" dirty="0"/>
              <a:t>An attacker can build lookup tables for common usernames and use them to crack username-salted hashes.</a:t>
            </a:r>
          </a:p>
          <a:p>
            <a:r>
              <a:rPr lang="en-US" dirty="0"/>
              <a:t>To make it impossible for an attacker to create a lookup table for every possible salt, the salt must be long. </a:t>
            </a:r>
          </a:p>
          <a:p>
            <a:r>
              <a:rPr lang="en-US" b="1" dirty="0">
                <a:solidFill>
                  <a:srgbClr val="FF0000"/>
                </a:solidFill>
              </a:rPr>
              <a:t>A good rule of thumb is to use a salt that is the same size as the output of the hash function. For example, the output of SHA256 is 256 bits (32 bytes), so the salt should be at least 32 random bytes.</a:t>
            </a:r>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14575505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r>
              <a:rPr lang="en-US" dirty="0"/>
              <a:t>The WRONG Way: Double Hashing &amp; Wacky Hash Functions</a:t>
            </a:r>
          </a:p>
          <a:p>
            <a:r>
              <a:rPr lang="en-US" dirty="0"/>
              <a:t>Here are some examples of poor wacky hash functions I've seen suggested in forums on the internet.</a:t>
            </a:r>
          </a:p>
          <a:p>
            <a:pPr lvl="1"/>
            <a:r>
              <a:rPr lang="en-US" dirty="0"/>
              <a:t>md5(sha1(password))</a:t>
            </a:r>
          </a:p>
          <a:p>
            <a:pPr lvl="1"/>
            <a:r>
              <a:rPr lang="en-US" dirty="0"/>
              <a:t>md5(md5(salt) + md5(password))</a:t>
            </a:r>
          </a:p>
          <a:p>
            <a:pPr lvl="1"/>
            <a:r>
              <a:rPr lang="en-US" dirty="0"/>
              <a:t>sha1(sha1(password))</a:t>
            </a:r>
          </a:p>
          <a:p>
            <a:pPr lvl="1"/>
            <a:r>
              <a:rPr lang="en-US" dirty="0"/>
              <a:t>sha1(str_rot13(password + salt))</a:t>
            </a:r>
          </a:p>
          <a:p>
            <a:pPr lvl="1"/>
            <a:r>
              <a:rPr lang="en-US" dirty="0"/>
              <a:t>md5(sha1(md5(md5(password) + sha1(password)) + md5(password)))</a:t>
            </a:r>
          </a:p>
          <a:p>
            <a:pPr lvl="1"/>
            <a:r>
              <a:rPr lang="en-US" b="1" dirty="0">
                <a:solidFill>
                  <a:srgbClr val="FF0000"/>
                </a:solidFill>
              </a:rPr>
              <a:t>Do not use any of these.</a:t>
            </a:r>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4721005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92500"/>
          </a:bodyPr>
          <a:lstStyle/>
          <a:p>
            <a:r>
              <a:rPr lang="en-US" dirty="0"/>
              <a:t>The RIGHT Way: How to Hash Properly</a:t>
            </a:r>
          </a:p>
          <a:p>
            <a:r>
              <a:rPr lang="en-US" dirty="0"/>
              <a:t>Salt should be generated using a Cryptographically Secure Pseudo-Random Number Generator (CSPRNG). </a:t>
            </a:r>
          </a:p>
          <a:p>
            <a:r>
              <a:rPr lang="en-US" dirty="0"/>
              <a:t>CSPRNGs are very different than ordinary pseudo-random number generators, like the "C" language's rand() function. </a:t>
            </a:r>
          </a:p>
          <a:p>
            <a:r>
              <a:rPr lang="en-US" dirty="0"/>
              <a:t>As the name suggests, CSPRNGs are designed to be cryptographically secure, meaning they provide a high level of randomness and are completely unpredictable. </a:t>
            </a:r>
          </a:p>
          <a:p>
            <a:r>
              <a:rPr lang="en-US" dirty="0"/>
              <a:t>We don't want our salts to be predictable, so we must use a CSPRNG. </a:t>
            </a:r>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32525495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r>
              <a:rPr lang="en-US" dirty="0"/>
              <a:t>java.lang.Object</a:t>
            </a:r>
          </a:p>
          <a:p>
            <a:r>
              <a:rPr lang="en-US" dirty="0"/>
              <a:t>  extended by </a:t>
            </a:r>
            <a:r>
              <a:rPr lang="en-US" dirty="0" err="1"/>
              <a:t>java.util.Random</a:t>
            </a:r>
            <a:endParaRPr lang="en-US" dirty="0"/>
          </a:p>
          <a:p>
            <a:r>
              <a:rPr lang="en-US" dirty="0"/>
              <a:t>      extended by </a:t>
            </a:r>
            <a:r>
              <a:rPr lang="en-US" dirty="0" err="1"/>
              <a:t>java.security.SecureRandom</a:t>
            </a:r>
            <a:endParaRPr lang="en-US" dirty="0"/>
          </a:p>
          <a:p>
            <a:r>
              <a:rPr lang="en-US" dirty="0"/>
              <a:t> </a:t>
            </a:r>
            <a:r>
              <a:rPr lang="en-US" dirty="0" err="1"/>
              <a:t>SecureRandom</a:t>
            </a:r>
            <a:r>
              <a:rPr lang="en-US" dirty="0"/>
              <a:t> random = new </a:t>
            </a:r>
            <a:r>
              <a:rPr lang="en-US" dirty="0" err="1"/>
              <a:t>SecureRandom</a:t>
            </a:r>
            <a:r>
              <a:rPr lang="en-US" dirty="0"/>
              <a:t>();</a:t>
            </a:r>
          </a:p>
          <a:p>
            <a:r>
              <a:rPr lang="en-US" dirty="0"/>
              <a:t>      byte bytes[] = new byte[20];</a:t>
            </a:r>
          </a:p>
          <a:p>
            <a:r>
              <a:rPr lang="en-US" dirty="0"/>
              <a:t>      </a:t>
            </a:r>
            <a:r>
              <a:rPr lang="en-US" dirty="0" err="1"/>
              <a:t>random.nextBytes</a:t>
            </a:r>
            <a:r>
              <a:rPr lang="en-US" dirty="0"/>
              <a:t>(bytes);</a:t>
            </a:r>
          </a:p>
          <a:p>
            <a:endParaRPr lang="en-US" dirty="0"/>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2445297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92500"/>
          </a:bodyPr>
          <a:lstStyle/>
          <a:p>
            <a:r>
              <a:rPr lang="en-US" dirty="0"/>
              <a:t>To Store a Password</a:t>
            </a:r>
          </a:p>
          <a:p>
            <a:pPr lvl="1"/>
            <a:r>
              <a:rPr lang="en-US" dirty="0"/>
              <a:t>Generate a long random salt using a CSPRNG.</a:t>
            </a:r>
          </a:p>
          <a:p>
            <a:pPr lvl="1"/>
            <a:r>
              <a:rPr lang="en-US" dirty="0"/>
              <a:t>Prepend the salt to the password and hash it with a standard password hashing function like Argon2, </a:t>
            </a:r>
            <a:r>
              <a:rPr lang="en-US" dirty="0" err="1"/>
              <a:t>bcrypt</a:t>
            </a:r>
            <a:r>
              <a:rPr lang="en-US" dirty="0"/>
              <a:t>, </a:t>
            </a:r>
            <a:r>
              <a:rPr lang="en-US" dirty="0" err="1"/>
              <a:t>scrypt</a:t>
            </a:r>
            <a:r>
              <a:rPr lang="en-US" dirty="0"/>
              <a:t>, or PBKDF2.</a:t>
            </a:r>
          </a:p>
          <a:p>
            <a:pPr lvl="1"/>
            <a:r>
              <a:rPr lang="en-US" dirty="0"/>
              <a:t>Save both the salt and the hash in the user's database record.</a:t>
            </a:r>
          </a:p>
          <a:p>
            <a:r>
              <a:rPr lang="en-US" dirty="0"/>
              <a:t>To Validate a Password</a:t>
            </a:r>
          </a:p>
          <a:p>
            <a:pPr lvl="1"/>
            <a:r>
              <a:rPr lang="en-US" dirty="0"/>
              <a:t>Retrieve the user's salt and hash from the database.</a:t>
            </a:r>
          </a:p>
          <a:p>
            <a:pPr lvl="1"/>
            <a:r>
              <a:rPr lang="en-US" dirty="0"/>
              <a:t>Prepend the salt to the given password and hash it using the same hash function.</a:t>
            </a:r>
          </a:p>
          <a:p>
            <a:pPr lvl="1"/>
            <a:r>
              <a:rPr lang="en-US" dirty="0"/>
              <a:t>Compare the hash of the given password with the hash from the database. If they match, the password is correct. Otherwise, the password is incorrect.</a:t>
            </a:r>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32104045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r>
              <a:rPr lang="en-US" dirty="0"/>
              <a:t>Making Password Cracking Harder: Slow Hash Functions</a:t>
            </a:r>
          </a:p>
          <a:p>
            <a:r>
              <a:rPr lang="en-US" dirty="0"/>
              <a:t>Use a standard algorithm like PBKDF2 or </a:t>
            </a:r>
            <a:r>
              <a:rPr lang="en-US" dirty="0" err="1"/>
              <a:t>bcrypt</a:t>
            </a:r>
            <a:r>
              <a:rPr lang="en-US" dirty="0"/>
              <a:t>. </a:t>
            </a:r>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14668602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r>
              <a:rPr lang="en-US" dirty="0"/>
              <a:t>Hashing Passwords in Java with </a:t>
            </a:r>
            <a:r>
              <a:rPr lang="en-US" dirty="0" err="1"/>
              <a:t>Bcrypt</a:t>
            </a:r>
            <a:r>
              <a:rPr lang="en-US" dirty="0"/>
              <a:t>.</a:t>
            </a:r>
          </a:p>
          <a:p>
            <a:r>
              <a:rPr lang="en-US" dirty="0" err="1"/>
              <a:t>BCrypt</a:t>
            </a:r>
            <a:r>
              <a:rPr lang="en-US" dirty="0"/>
              <a:t> is a one way salted hash function based on the Blowfish cipher. </a:t>
            </a:r>
          </a:p>
          <a:p>
            <a:r>
              <a:rPr lang="en-US" dirty="0"/>
              <a:t>It provides several enhancements over plain text passwords.</a:t>
            </a:r>
          </a:p>
          <a:p>
            <a:endParaRPr lang="en-US" dirty="0"/>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48940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23657-C80D-4281-A236-4A9FA20967F5}"/>
              </a:ext>
            </a:extLst>
          </p:cNvPr>
          <p:cNvSpPr>
            <a:spLocks noGrp="1"/>
          </p:cNvSpPr>
          <p:nvPr>
            <p:ph type="title"/>
          </p:nvPr>
        </p:nvSpPr>
        <p:spPr/>
        <p:txBody>
          <a:bodyPr/>
          <a:lstStyle/>
          <a:p>
            <a:r>
              <a:rPr lang="en-IN" dirty="0"/>
              <a:t>Kerberos</a:t>
            </a:r>
          </a:p>
        </p:txBody>
      </p:sp>
      <p:pic>
        <p:nvPicPr>
          <p:cNvPr id="3074" name="Picture 2" descr="encrypted key">
            <a:extLst>
              <a:ext uri="{FF2B5EF4-FFF2-40B4-BE49-F238E27FC236}">
                <a16:creationId xmlns:a16="http://schemas.microsoft.com/office/drawing/2014/main" id="{59352473-186A-4F0C-B7FC-5E05E5893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52600"/>
            <a:ext cx="611585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7077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0000" lnSpcReduction="20000"/>
          </a:bodyPr>
          <a:lstStyle/>
          <a:p>
            <a:r>
              <a:rPr lang="en-US" dirty="0" err="1"/>
              <a:t>BCrypt</a:t>
            </a:r>
            <a:r>
              <a:rPr lang="en-US" dirty="0"/>
              <a:t> features</a:t>
            </a:r>
          </a:p>
          <a:p>
            <a:r>
              <a:rPr lang="en-US" b="1" dirty="0"/>
              <a:t>Not plain text</a:t>
            </a:r>
            <a:r>
              <a:rPr lang="en-US" dirty="0"/>
              <a:t> - Not only do plain text passwords compromise your website if the database is breached but they can also compromise other websites for the users. Unfortunately a lot of users share passwords across websites.</a:t>
            </a:r>
          </a:p>
          <a:p>
            <a:r>
              <a:rPr lang="en-US" b="1" dirty="0"/>
              <a:t>One way hashing</a:t>
            </a:r>
            <a:r>
              <a:rPr lang="en-US" dirty="0"/>
              <a:t> - </a:t>
            </a:r>
            <a:r>
              <a:rPr lang="en-US" dirty="0" err="1"/>
              <a:t>BCrypt</a:t>
            </a:r>
            <a:r>
              <a:rPr lang="en-US" dirty="0"/>
              <a:t> is a one way hash function to obfuscate the password such that it is not stored in plain text.</a:t>
            </a:r>
          </a:p>
          <a:p>
            <a:r>
              <a:rPr lang="en-US" b="1" dirty="0"/>
              <a:t>Salted hashing</a:t>
            </a:r>
            <a:r>
              <a:rPr lang="en-US" dirty="0"/>
              <a:t> - Generating random bytes (the salt) and combining it with the password before hashing creates unique hashes across each users password. If two users have the same password they will not have the same password hash. This is to prevent rainbow table attacks which can reverse hashed passwords using common hashing functions that do not utilize a salt.</a:t>
            </a:r>
          </a:p>
          <a:p>
            <a:r>
              <a:rPr lang="en-US" b="1" dirty="0"/>
              <a:t>Logarithmic iterations</a:t>
            </a:r>
            <a:r>
              <a:rPr lang="en-US" dirty="0"/>
              <a:t> - The hashing function is executed many times sequentially which can be increased exponentially known as key stretching. This is to make the function CPU intensive which makes it more secure against brute force attacks.</a:t>
            </a:r>
          </a:p>
          <a:p>
            <a:r>
              <a:rPr lang="en-US" b="1" dirty="0"/>
              <a:t>Updatable iterations</a:t>
            </a:r>
            <a:r>
              <a:rPr lang="en-US" dirty="0"/>
              <a:t> - As CPUs become faster so do brute force attacks. Since </a:t>
            </a:r>
            <a:r>
              <a:rPr lang="en-US" dirty="0" err="1"/>
              <a:t>BCrypt</a:t>
            </a:r>
            <a:r>
              <a:rPr lang="en-US" dirty="0"/>
              <a:t> stores the number of iterations as part of the hash it's possible to verify a password and then increase its strength by generating a new hash with a higher number of iterations.</a:t>
            </a:r>
          </a:p>
          <a:p>
            <a:endParaRPr lang="en-US" dirty="0"/>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38338615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sh per seco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0"/>
            <a:ext cx="57531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202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meziantou.net/assets/pbkdf2.png?v=d74a06be&amp;utm_medium=social&amp;utm_source=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4865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0025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283AE1-CABF-4303-AAEA-25F45036DE46}"/>
              </a:ext>
            </a:extLst>
          </p:cNvPr>
          <p:cNvSpPr>
            <a:spLocks noGrp="1"/>
          </p:cNvSpPr>
          <p:nvPr>
            <p:ph sz="quarter" idx="12"/>
          </p:nvPr>
        </p:nvSpPr>
        <p:spPr/>
        <p:txBody>
          <a:bodyPr/>
          <a:lstStyle/>
          <a:p>
            <a:r>
              <a:rPr lang="en-IN" dirty="0"/>
              <a:t>Broken authentication</a:t>
            </a:r>
          </a:p>
          <a:p>
            <a:r>
              <a:rPr lang="en-IN" dirty="0"/>
              <a:t>Session fixation</a:t>
            </a:r>
          </a:p>
          <a:p>
            <a:r>
              <a:rPr lang="en-IN" dirty="0"/>
              <a:t>Cross-site scripting (XSS)</a:t>
            </a:r>
          </a:p>
          <a:p>
            <a:r>
              <a:rPr lang="en-IN" dirty="0"/>
              <a:t>Cross-site request forgery (CSRF)</a:t>
            </a:r>
          </a:p>
          <a:p>
            <a:r>
              <a:rPr lang="en-IN" dirty="0"/>
              <a:t>Injections</a:t>
            </a:r>
          </a:p>
          <a:p>
            <a:r>
              <a:rPr lang="en-IN" dirty="0"/>
              <a:t>Sensitive data exposure</a:t>
            </a:r>
          </a:p>
          <a:p>
            <a:r>
              <a:rPr lang="en-IN" dirty="0"/>
              <a:t>Lack of method access control</a:t>
            </a:r>
          </a:p>
          <a:p>
            <a:r>
              <a:rPr lang="en-IN" dirty="0"/>
              <a:t>Using dependencies with known vulnerabilities</a:t>
            </a:r>
          </a:p>
        </p:txBody>
      </p:sp>
      <p:sp>
        <p:nvSpPr>
          <p:cNvPr id="3" name="Title 2">
            <a:extLst>
              <a:ext uri="{FF2B5EF4-FFF2-40B4-BE49-F238E27FC236}">
                <a16:creationId xmlns:a16="http://schemas.microsoft.com/office/drawing/2014/main" id="{8CC0A51C-0262-4919-8200-EAC1E1F85EB7}"/>
              </a:ext>
            </a:extLst>
          </p:cNvPr>
          <p:cNvSpPr>
            <a:spLocks noGrp="1"/>
          </p:cNvSpPr>
          <p:nvPr>
            <p:ph type="title"/>
          </p:nvPr>
        </p:nvSpPr>
        <p:spPr/>
        <p:txBody>
          <a:bodyPr/>
          <a:lstStyle/>
          <a:p>
            <a:r>
              <a:rPr lang="en-IN" dirty="0"/>
              <a:t>Common Security Vulnerabilities</a:t>
            </a:r>
          </a:p>
        </p:txBody>
      </p:sp>
    </p:spTree>
    <p:extLst>
      <p:ext uri="{BB962C8B-B14F-4D97-AF65-F5344CB8AC3E}">
        <p14:creationId xmlns:p14="http://schemas.microsoft.com/office/powerpoint/2010/main" val="36966764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Host Header Attack</a:t>
            </a:r>
          </a:p>
        </p:txBody>
      </p:sp>
      <p:sp>
        <p:nvSpPr>
          <p:cNvPr id="3" name="Content Placeholder 2"/>
          <p:cNvSpPr>
            <a:spLocks noGrp="1"/>
          </p:cNvSpPr>
          <p:nvPr>
            <p:ph sz="quarter" idx="12"/>
          </p:nvPr>
        </p:nvSpPr>
        <p:spPr/>
        <p:txBody>
          <a:bodyPr>
            <a:normAutofit fontScale="92500" lnSpcReduction="20000"/>
          </a:bodyPr>
          <a:lstStyle/>
          <a:p>
            <a:r>
              <a:rPr lang="en-US" dirty="0"/>
              <a:t>The “HOST” header is part of the http protocol, vulnerable applications are vulnerable because they insert the value of this header into the application code without proper validation.</a:t>
            </a:r>
          </a:p>
          <a:p>
            <a:r>
              <a:rPr lang="en-US" dirty="0"/>
              <a:t>It means not only applications hosted on Apache/Nginx can be vulnerable.</a:t>
            </a:r>
          </a:p>
          <a:p>
            <a:r>
              <a:rPr lang="en-US" dirty="0"/>
              <a:t>For Host Header Attack Exploitation, basically there are two ways through which you can exploit the application i.e.</a:t>
            </a:r>
          </a:p>
          <a:p>
            <a:r>
              <a:rPr lang="en-US" dirty="0"/>
              <a:t>By means of Web Cache Poisoning which manipulates caching systems into storing a page generated with a malicious host .</a:t>
            </a:r>
          </a:p>
          <a:p>
            <a:r>
              <a:rPr lang="en-US" dirty="0"/>
              <a:t>other is via Password Reset Emails when poisoned content is delivered directly to the target.</a:t>
            </a:r>
            <a:endParaRPr lang="en-IN" dirty="0"/>
          </a:p>
        </p:txBody>
      </p:sp>
    </p:spTree>
    <p:extLst>
      <p:ext uri="{BB962C8B-B14F-4D97-AF65-F5344CB8AC3E}">
        <p14:creationId xmlns:p14="http://schemas.microsoft.com/office/powerpoint/2010/main" val="38715224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According to RFC 2616: A client MUST include a Host header field in all HTTP/1.1 request messages. </a:t>
            </a:r>
          </a:p>
          <a:p>
            <a:r>
              <a:rPr lang="en-US" dirty="0"/>
              <a:t>If the requested URI does not include an Internet host name for the service being requested, then the Host header field MUST be given with an empty value. </a:t>
            </a:r>
          </a:p>
          <a:p>
            <a:r>
              <a:rPr lang="en-US" dirty="0"/>
              <a:t>Any HTTP/1.1 request without host header field must be responded by server with 400(bad request) status code.</a:t>
            </a:r>
            <a:endParaRPr lang="en-IN" dirty="0"/>
          </a:p>
        </p:txBody>
      </p:sp>
      <p:sp>
        <p:nvSpPr>
          <p:cNvPr id="3" name="Title 2"/>
          <p:cNvSpPr>
            <a:spLocks noGrp="1"/>
          </p:cNvSpPr>
          <p:nvPr>
            <p:ph type="title"/>
          </p:nvPr>
        </p:nvSpPr>
        <p:spPr/>
        <p:txBody>
          <a:bodyPr/>
          <a:lstStyle/>
          <a:p>
            <a:r>
              <a:rPr lang="en-US" dirty="0"/>
              <a:t>Why HTTP host header needed ?</a:t>
            </a:r>
            <a:br>
              <a:rPr lang="en-US" dirty="0"/>
            </a:br>
            <a:endParaRPr lang="en-IN" dirty="0"/>
          </a:p>
        </p:txBody>
      </p:sp>
    </p:spTree>
    <p:extLst>
      <p:ext uri="{BB962C8B-B14F-4D97-AF65-F5344CB8AC3E}">
        <p14:creationId xmlns:p14="http://schemas.microsoft.com/office/powerpoint/2010/main" val="26633450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There are several different types of attacks related to host header injection</a:t>
            </a:r>
          </a:p>
          <a:p>
            <a:r>
              <a:rPr lang="en-US" dirty="0"/>
              <a:t>Unauthorized URL Redirect by Cache poisoning</a:t>
            </a:r>
          </a:p>
          <a:p>
            <a:r>
              <a:rPr lang="en-US" dirty="0"/>
              <a:t>Password Reset Poisoning</a:t>
            </a:r>
          </a:p>
          <a:p>
            <a:r>
              <a:rPr lang="en-US" dirty="0"/>
              <a:t>Access to internal hosts</a:t>
            </a:r>
          </a:p>
          <a:p>
            <a:r>
              <a:rPr lang="en-US" dirty="0"/>
              <a:t>Cross site scripting</a:t>
            </a:r>
            <a:endParaRPr lang="en-IN" dirty="0"/>
          </a:p>
        </p:txBody>
      </p:sp>
      <p:sp>
        <p:nvSpPr>
          <p:cNvPr id="3" name="Title 2"/>
          <p:cNvSpPr>
            <a:spLocks noGrp="1"/>
          </p:cNvSpPr>
          <p:nvPr>
            <p:ph type="title"/>
          </p:nvPr>
        </p:nvSpPr>
        <p:spPr/>
        <p:txBody>
          <a:bodyPr/>
          <a:lstStyle/>
          <a:p>
            <a:r>
              <a:rPr lang="en-US" dirty="0"/>
              <a:t>Why HTTP host header needed ?</a:t>
            </a:r>
            <a:br>
              <a:rPr lang="en-US" dirty="0"/>
            </a:br>
            <a:endParaRPr lang="en-IN" dirty="0"/>
          </a:p>
        </p:txBody>
      </p:sp>
    </p:spTree>
    <p:extLst>
      <p:ext uri="{BB962C8B-B14F-4D97-AF65-F5344CB8AC3E}">
        <p14:creationId xmlns:p14="http://schemas.microsoft.com/office/powerpoint/2010/main" val="11743519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There are several different types of attacks related to host header injection</a:t>
            </a:r>
          </a:p>
          <a:p>
            <a:r>
              <a:rPr lang="en-US" dirty="0"/>
              <a:t>Unauthorized URL Redirect by Cache poisoning</a:t>
            </a:r>
          </a:p>
          <a:p>
            <a:r>
              <a:rPr lang="en-US" dirty="0"/>
              <a:t>Password Reset Poisoning</a:t>
            </a:r>
          </a:p>
          <a:p>
            <a:r>
              <a:rPr lang="en-US" dirty="0"/>
              <a:t>Access to internal hosts</a:t>
            </a:r>
          </a:p>
          <a:p>
            <a:r>
              <a:rPr lang="en-US" dirty="0"/>
              <a:t>Cross site scripting</a:t>
            </a:r>
            <a:endParaRPr lang="en-IN" dirty="0"/>
          </a:p>
        </p:txBody>
      </p:sp>
      <p:sp>
        <p:nvSpPr>
          <p:cNvPr id="3" name="Title 2"/>
          <p:cNvSpPr>
            <a:spLocks noGrp="1"/>
          </p:cNvSpPr>
          <p:nvPr>
            <p:ph type="title"/>
          </p:nvPr>
        </p:nvSpPr>
        <p:spPr/>
        <p:txBody>
          <a:bodyPr/>
          <a:lstStyle/>
          <a:p>
            <a:r>
              <a:rPr lang="en-US" dirty="0"/>
              <a:t>Why HTTP host header needed ?</a:t>
            </a:r>
            <a:br>
              <a:rPr lang="en-US" dirty="0"/>
            </a:br>
            <a:endParaRPr lang="en-IN" dirty="0"/>
          </a:p>
        </p:txBody>
      </p:sp>
    </p:spTree>
    <p:extLst>
      <p:ext uri="{BB962C8B-B14F-4D97-AF65-F5344CB8AC3E}">
        <p14:creationId xmlns:p14="http://schemas.microsoft.com/office/powerpoint/2010/main" val="34673104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da-DK" dirty="0"/>
              <a:t>&lt;a href="&lt;?=$_SERVER['HTTP_HOST']?&gt;/blog/"&gt;Blog&lt;/a&gt;</a:t>
            </a:r>
            <a:endParaRPr lang="en-IN" dirty="0"/>
          </a:p>
        </p:txBody>
      </p:sp>
      <p:sp>
        <p:nvSpPr>
          <p:cNvPr id="3" name="Title 2"/>
          <p:cNvSpPr>
            <a:spLocks noGrp="1"/>
          </p:cNvSpPr>
          <p:nvPr>
            <p:ph type="title"/>
          </p:nvPr>
        </p:nvSpPr>
        <p:spPr/>
        <p:txBody>
          <a:bodyPr/>
          <a:lstStyle/>
          <a:p>
            <a:r>
              <a:rPr lang="en-IN" dirty="0"/>
              <a:t>Prevent Host Header Attack</a:t>
            </a:r>
          </a:p>
        </p:txBody>
      </p:sp>
    </p:spTree>
    <p:extLst>
      <p:ext uri="{BB962C8B-B14F-4D97-AF65-F5344CB8AC3E}">
        <p14:creationId xmlns:p14="http://schemas.microsoft.com/office/powerpoint/2010/main" val="17888491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The essence of this type of injection attack is injecting HTML code through the vulnerable parts of the website. </a:t>
            </a:r>
          </a:p>
          <a:p>
            <a:r>
              <a:rPr lang="en-US" dirty="0"/>
              <a:t>The Malicious user sends HTML code through any vulnerable field with a purpose to change the website’s design or any information, that is displayed to the user.</a:t>
            </a:r>
          </a:p>
          <a:p>
            <a:r>
              <a:rPr lang="en-US" dirty="0"/>
              <a:t>In the result, the user may see the data, that was sent by the malicious user. </a:t>
            </a:r>
          </a:p>
          <a:p>
            <a:r>
              <a:rPr lang="en-US" dirty="0"/>
              <a:t>Therefore, in general, HTML Injection is just the injection of markup language code to the document of the page.</a:t>
            </a:r>
          </a:p>
          <a:p>
            <a:r>
              <a:rPr lang="en-US" dirty="0"/>
              <a:t>Data, that is being sent during this type of injection attack may be very different. </a:t>
            </a:r>
          </a:p>
          <a:p>
            <a:r>
              <a:rPr lang="en-US" dirty="0"/>
              <a:t>It can be a few HTML tags, that will just display the sent information. Also, it can be the whole fake form or page. </a:t>
            </a:r>
          </a:p>
          <a:p>
            <a:r>
              <a:rPr lang="en-US" dirty="0"/>
              <a:t>When this attack occurs, the browser usually interprets malicious user data as legit and displays it.</a:t>
            </a:r>
            <a:endParaRPr lang="en-IN" dirty="0"/>
          </a:p>
        </p:txBody>
      </p:sp>
      <p:sp>
        <p:nvSpPr>
          <p:cNvPr id="3" name="Title 2"/>
          <p:cNvSpPr>
            <a:spLocks noGrp="1"/>
          </p:cNvSpPr>
          <p:nvPr>
            <p:ph type="title"/>
          </p:nvPr>
        </p:nvSpPr>
        <p:spPr/>
        <p:txBody>
          <a:bodyPr/>
          <a:lstStyle/>
          <a:p>
            <a:r>
              <a:rPr lang="en-IN" b="0" dirty="0"/>
              <a:t>HTML Injection</a:t>
            </a:r>
            <a:endParaRPr lang="en-IN" dirty="0"/>
          </a:p>
        </p:txBody>
      </p:sp>
    </p:spTree>
    <p:extLst>
      <p:ext uri="{BB962C8B-B14F-4D97-AF65-F5344CB8AC3E}">
        <p14:creationId xmlns:p14="http://schemas.microsoft.com/office/powerpoint/2010/main" val="2315393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23657-C80D-4281-A236-4A9FA20967F5}"/>
              </a:ext>
            </a:extLst>
          </p:cNvPr>
          <p:cNvSpPr>
            <a:spLocks noGrp="1"/>
          </p:cNvSpPr>
          <p:nvPr>
            <p:ph type="title"/>
          </p:nvPr>
        </p:nvSpPr>
        <p:spPr/>
        <p:txBody>
          <a:bodyPr/>
          <a:lstStyle/>
          <a:p>
            <a:r>
              <a:rPr lang="en-IN" dirty="0"/>
              <a:t>Kerberos</a:t>
            </a:r>
          </a:p>
        </p:txBody>
      </p:sp>
      <p:pic>
        <p:nvPicPr>
          <p:cNvPr id="4098" name="Picture 2" descr="service server">
            <a:extLst>
              <a:ext uri="{FF2B5EF4-FFF2-40B4-BE49-F238E27FC236}">
                <a16:creationId xmlns:a16="http://schemas.microsoft.com/office/drawing/2014/main" id="{17458ACB-4E48-426F-A64C-EE2A361EB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295400"/>
            <a:ext cx="4495800" cy="495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5967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Firstly, different types may be sorted by the risks, that they bring.</a:t>
            </a:r>
          </a:p>
          <a:p>
            <a:r>
              <a:rPr lang="en-US" dirty="0"/>
              <a:t>As mentioned, this injection attack can be performed with two different purposes:</a:t>
            </a:r>
          </a:p>
          <a:p>
            <a:pPr lvl="1"/>
            <a:r>
              <a:rPr lang="en-US" dirty="0"/>
              <a:t>To change the displayed website’s appearance.</a:t>
            </a:r>
          </a:p>
          <a:p>
            <a:pPr lvl="1"/>
            <a:r>
              <a:rPr lang="en-US" dirty="0"/>
              <a:t>To steal another person’s identity.</a:t>
            </a:r>
            <a:endParaRPr lang="en-IN" dirty="0"/>
          </a:p>
          <a:p>
            <a:r>
              <a:rPr lang="en-US" dirty="0"/>
              <a:t>However, the main types  are:</a:t>
            </a:r>
          </a:p>
          <a:p>
            <a:pPr lvl="1"/>
            <a:r>
              <a:rPr lang="en-US" dirty="0"/>
              <a:t>Stored HTML Injection</a:t>
            </a:r>
          </a:p>
          <a:p>
            <a:pPr lvl="1"/>
            <a:r>
              <a:rPr lang="en-US" dirty="0"/>
              <a:t>Reflected HTML Injection</a:t>
            </a:r>
            <a:endParaRPr lang="en-IN" dirty="0"/>
          </a:p>
        </p:txBody>
      </p:sp>
      <p:sp>
        <p:nvSpPr>
          <p:cNvPr id="3" name="Title 2"/>
          <p:cNvSpPr>
            <a:spLocks noGrp="1"/>
          </p:cNvSpPr>
          <p:nvPr>
            <p:ph type="title"/>
          </p:nvPr>
        </p:nvSpPr>
        <p:spPr/>
        <p:txBody>
          <a:bodyPr/>
          <a:lstStyle/>
          <a:p>
            <a:r>
              <a:rPr lang="en-IN" b="0" dirty="0"/>
              <a:t>Types of HTML Injection</a:t>
            </a:r>
            <a:br>
              <a:rPr lang="en-IN" b="0" dirty="0"/>
            </a:br>
            <a:endParaRPr lang="en-IN" dirty="0"/>
          </a:p>
        </p:txBody>
      </p:sp>
    </p:spTree>
    <p:extLst>
      <p:ext uri="{BB962C8B-B14F-4D97-AF65-F5344CB8AC3E}">
        <p14:creationId xmlns:p14="http://schemas.microsoft.com/office/powerpoint/2010/main" val="19174601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Stored injection attack occurs when malicious HTML code is saved in the web server and is being executed every time when the user calls an appropriate functionality.</a:t>
            </a:r>
            <a:endParaRPr lang="en-IN" dirty="0"/>
          </a:p>
        </p:txBody>
      </p:sp>
      <p:sp>
        <p:nvSpPr>
          <p:cNvPr id="3" name="Title 2"/>
          <p:cNvSpPr>
            <a:spLocks noGrp="1"/>
          </p:cNvSpPr>
          <p:nvPr>
            <p:ph type="title"/>
          </p:nvPr>
        </p:nvSpPr>
        <p:spPr/>
        <p:txBody>
          <a:bodyPr/>
          <a:lstStyle/>
          <a:p>
            <a:r>
              <a:rPr lang="en-IN" dirty="0"/>
              <a:t>Stored HTML Injection:</a:t>
            </a:r>
          </a:p>
        </p:txBody>
      </p:sp>
    </p:spTree>
    <p:extLst>
      <p:ext uri="{BB962C8B-B14F-4D97-AF65-F5344CB8AC3E}">
        <p14:creationId xmlns:p14="http://schemas.microsoft.com/office/powerpoint/2010/main" val="35214757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This can be again divided into more types:</a:t>
            </a:r>
          </a:p>
          <a:p>
            <a:r>
              <a:rPr lang="en-US" dirty="0"/>
              <a:t>Reflected GET</a:t>
            </a:r>
          </a:p>
          <a:p>
            <a:r>
              <a:rPr lang="en-US" dirty="0"/>
              <a:t>Reflected POST</a:t>
            </a:r>
          </a:p>
          <a:p>
            <a:r>
              <a:rPr lang="en-US" dirty="0"/>
              <a:t>Reflected URL</a:t>
            </a:r>
            <a:endParaRPr lang="en-IN" dirty="0"/>
          </a:p>
        </p:txBody>
      </p:sp>
      <p:sp>
        <p:nvSpPr>
          <p:cNvPr id="3" name="Title 2"/>
          <p:cNvSpPr>
            <a:spLocks noGrp="1"/>
          </p:cNvSpPr>
          <p:nvPr>
            <p:ph type="title"/>
          </p:nvPr>
        </p:nvSpPr>
        <p:spPr/>
        <p:txBody>
          <a:bodyPr/>
          <a:lstStyle/>
          <a:p>
            <a:r>
              <a:rPr lang="en-IN" b="0" dirty="0"/>
              <a:t>Reflected HTML Injection:</a:t>
            </a:r>
            <a:br>
              <a:rPr lang="en-IN" b="0" dirty="0"/>
            </a:br>
            <a:endParaRPr lang="en-IN" dirty="0"/>
          </a:p>
        </p:txBody>
      </p:sp>
    </p:spTree>
    <p:extLst>
      <p:ext uri="{BB962C8B-B14F-4D97-AF65-F5344CB8AC3E}">
        <p14:creationId xmlns:p14="http://schemas.microsoft.com/office/powerpoint/2010/main" val="27651749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ML Injection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5476875" cy="1123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0" y="838200"/>
            <a:ext cx="7772399" cy="923330"/>
          </a:xfrm>
          <a:prstGeom prst="rect">
            <a:avLst/>
          </a:prstGeom>
          <a:noFill/>
        </p:spPr>
        <p:txBody>
          <a:bodyPr wrap="square" rtlCol="0">
            <a:spAutoFit/>
          </a:bodyPr>
          <a:lstStyle/>
          <a:p>
            <a:r>
              <a:rPr lang="en-US" b="1" u="sng" dirty="0"/>
              <a:t>For Example</a:t>
            </a:r>
            <a:r>
              <a:rPr lang="en-US" b="1" i="1" dirty="0"/>
              <a:t>,</a:t>
            </a:r>
            <a:r>
              <a:rPr lang="en-US" dirty="0"/>
              <a:t> a tester can check the source code for the login form and find what method is being used for it. Then appropriate HTML Injection method can be selected </a:t>
            </a:r>
            <a:r>
              <a:rPr lang="en-US" dirty="0" err="1"/>
              <a:t>accor</a:t>
            </a:r>
            <a:endParaRPr lang="en-IN" dirty="0"/>
          </a:p>
        </p:txBody>
      </p:sp>
    </p:spTree>
    <p:extLst>
      <p:ext uri="{BB962C8B-B14F-4D97-AF65-F5344CB8AC3E}">
        <p14:creationId xmlns:p14="http://schemas.microsoft.com/office/powerpoint/2010/main" val="8717901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Reflected HTML Injection:</a:t>
            </a:r>
            <a:endParaRPr lang="en-IN" dirty="0"/>
          </a:p>
        </p:txBody>
      </p:sp>
      <p:sp>
        <p:nvSpPr>
          <p:cNvPr id="3" name="Content Placeholder 2"/>
          <p:cNvSpPr>
            <a:spLocks noGrp="1"/>
          </p:cNvSpPr>
          <p:nvPr>
            <p:ph sz="quarter" idx="12"/>
          </p:nvPr>
        </p:nvSpPr>
        <p:spPr/>
        <p:txBody>
          <a:bodyPr/>
          <a:lstStyle/>
          <a:p>
            <a:r>
              <a:rPr lang="en-US" b="1" dirty="0"/>
              <a:t>Reflected GET Injection</a:t>
            </a:r>
            <a:r>
              <a:rPr lang="en-US" dirty="0"/>
              <a:t> occurs, when our input is being displayed (reflected) on the website. </a:t>
            </a:r>
          </a:p>
          <a:p>
            <a:r>
              <a:rPr lang="en-US" dirty="0"/>
              <a:t>Suppose, we have a simple page with a search form, which is vulnerable to this attack. </a:t>
            </a:r>
          </a:p>
          <a:p>
            <a:r>
              <a:rPr lang="en-US" dirty="0"/>
              <a:t>Then if we would type any HTML code, it will appear on our website and at the same time, it will be injected into the HTML document.</a:t>
            </a:r>
            <a:endParaRPr lang="en-IN" dirty="0"/>
          </a:p>
        </p:txBody>
      </p:sp>
    </p:spTree>
    <p:extLst>
      <p:ext uri="{BB962C8B-B14F-4D97-AF65-F5344CB8AC3E}">
        <p14:creationId xmlns:p14="http://schemas.microsoft.com/office/powerpoint/2010/main" val="41121879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There are no doubts, that the main reason for this attack is the developer's inattention and lack of knowledge. </a:t>
            </a:r>
          </a:p>
          <a:p>
            <a:r>
              <a:rPr lang="en-US" dirty="0"/>
              <a:t>This type of injection attack occurs when the input and output are not properly validated. </a:t>
            </a:r>
          </a:p>
          <a:p>
            <a:r>
              <a:rPr lang="en-US" dirty="0"/>
              <a:t>Therefore the main rule to prevent HTML attack is appropriate data validation.</a:t>
            </a:r>
            <a:endParaRPr lang="en-IN" dirty="0"/>
          </a:p>
        </p:txBody>
      </p:sp>
      <p:sp>
        <p:nvSpPr>
          <p:cNvPr id="3" name="Title 2"/>
          <p:cNvSpPr>
            <a:spLocks noGrp="1"/>
          </p:cNvSpPr>
          <p:nvPr>
            <p:ph type="title"/>
          </p:nvPr>
        </p:nvSpPr>
        <p:spPr/>
        <p:txBody>
          <a:bodyPr/>
          <a:lstStyle/>
          <a:p>
            <a:r>
              <a:rPr lang="en-US" b="0" dirty="0"/>
              <a:t>How to Prevent HTML Injection?</a:t>
            </a:r>
            <a:br>
              <a:rPr lang="en-US" b="0" dirty="0"/>
            </a:br>
            <a:endParaRPr lang="en-IN" dirty="0"/>
          </a:p>
        </p:txBody>
      </p:sp>
    </p:spTree>
    <p:extLst>
      <p:ext uri="{BB962C8B-B14F-4D97-AF65-F5344CB8AC3E}">
        <p14:creationId xmlns:p14="http://schemas.microsoft.com/office/powerpoint/2010/main" val="29700107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Applications require authentication for gaining access to private information. </a:t>
            </a:r>
          </a:p>
          <a:p>
            <a:r>
              <a:rPr lang="en-US" dirty="0"/>
              <a:t>Not every authentication method is able to provide adequate security.  </a:t>
            </a:r>
          </a:p>
          <a:p>
            <a:r>
              <a:rPr lang="en-US" dirty="0"/>
              <a:t>A flaw in the application that allows users to access application resources without authentication is referred as’ Authentication Bypass’.</a:t>
            </a:r>
          </a:p>
          <a:p>
            <a:r>
              <a:rPr lang="en-US" dirty="0"/>
              <a:t> Authentication bypass vulnerability is generally caused when it is assumed that users will behave in a certain way and failing to foresee the consequences of users doing the unexpected.</a:t>
            </a:r>
            <a:endParaRPr lang="en-IN" dirty="0"/>
          </a:p>
        </p:txBody>
      </p:sp>
      <p:sp>
        <p:nvSpPr>
          <p:cNvPr id="3" name="Title 2"/>
          <p:cNvSpPr>
            <a:spLocks noGrp="1"/>
          </p:cNvSpPr>
          <p:nvPr>
            <p:ph type="title"/>
          </p:nvPr>
        </p:nvSpPr>
        <p:spPr/>
        <p:txBody>
          <a:bodyPr/>
          <a:lstStyle/>
          <a:p>
            <a:r>
              <a:rPr lang="en-IN" b="0" dirty="0"/>
              <a:t>Authentication Bypass</a:t>
            </a:r>
            <a:endParaRPr lang="en-IN" dirty="0"/>
          </a:p>
        </p:txBody>
      </p:sp>
    </p:spTree>
    <p:extLst>
      <p:ext uri="{BB962C8B-B14F-4D97-AF65-F5344CB8AC3E}">
        <p14:creationId xmlns:p14="http://schemas.microsoft.com/office/powerpoint/2010/main" val="1111720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There are several methods to bypass the authentication schema in use by a web application. Here are some of the common ways to bypass authentication:</a:t>
            </a:r>
          </a:p>
          <a:p>
            <a:r>
              <a:rPr lang="en-US" dirty="0"/>
              <a:t>  Direct page request (Forced Browsing)</a:t>
            </a:r>
          </a:p>
          <a:p>
            <a:r>
              <a:rPr lang="en-US" dirty="0"/>
              <a:t>  Parameter Modification</a:t>
            </a:r>
          </a:p>
          <a:p>
            <a:r>
              <a:rPr lang="en-US" dirty="0"/>
              <a:t>  Session ID Prediction</a:t>
            </a:r>
          </a:p>
          <a:p>
            <a:r>
              <a:rPr lang="en-US" dirty="0"/>
              <a:t>  SQL Injection</a:t>
            </a:r>
            <a:endParaRPr lang="en-IN" dirty="0"/>
          </a:p>
        </p:txBody>
      </p:sp>
      <p:sp>
        <p:nvSpPr>
          <p:cNvPr id="3" name="Title 2"/>
          <p:cNvSpPr>
            <a:spLocks noGrp="1"/>
          </p:cNvSpPr>
          <p:nvPr>
            <p:ph type="title"/>
          </p:nvPr>
        </p:nvSpPr>
        <p:spPr/>
        <p:txBody>
          <a:bodyPr/>
          <a:lstStyle/>
          <a:p>
            <a:pPr fontAlgn="base"/>
            <a:r>
              <a:rPr lang="en-US" dirty="0"/>
              <a:t>Methods to bypass the authentication schema:</a:t>
            </a:r>
            <a:endParaRPr lang="en-US" b="0" dirty="0"/>
          </a:p>
        </p:txBody>
      </p:sp>
    </p:spTree>
    <p:extLst>
      <p:ext uri="{BB962C8B-B14F-4D97-AF65-F5344CB8AC3E}">
        <p14:creationId xmlns:p14="http://schemas.microsoft.com/office/powerpoint/2010/main" val="41874757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Testing for access to administrative functions</a:t>
            </a:r>
          </a:p>
          <a:p>
            <a:r>
              <a:rPr lang="en-US" dirty="0"/>
              <a:t>For example, suppose that the '</a:t>
            </a:r>
            <a:r>
              <a:rPr lang="en-US" dirty="0" err="1"/>
              <a:t>AddUser.jsp</a:t>
            </a:r>
            <a:r>
              <a:rPr lang="en-US" dirty="0"/>
              <a:t>' function is part of the administrative menu of the application, and it is possible to access it by requesting the following URL:</a:t>
            </a:r>
          </a:p>
          <a:p>
            <a:r>
              <a:rPr lang="en-US" dirty="0"/>
              <a:t>  https://www.example.com/admin/addUser.jsp</a:t>
            </a:r>
            <a:endParaRPr lang="en-IN" dirty="0"/>
          </a:p>
        </p:txBody>
      </p:sp>
      <p:sp>
        <p:nvSpPr>
          <p:cNvPr id="3" name="Title 2"/>
          <p:cNvSpPr>
            <a:spLocks noGrp="1"/>
          </p:cNvSpPr>
          <p:nvPr>
            <p:ph type="title"/>
          </p:nvPr>
        </p:nvSpPr>
        <p:spPr/>
        <p:txBody>
          <a:bodyPr/>
          <a:lstStyle/>
          <a:p>
            <a:r>
              <a:rPr lang="en-IN" dirty="0"/>
              <a:t>Test Authorization Bypass</a:t>
            </a:r>
          </a:p>
        </p:txBody>
      </p:sp>
    </p:spTree>
    <p:extLst>
      <p:ext uri="{BB962C8B-B14F-4D97-AF65-F5344CB8AC3E}">
        <p14:creationId xmlns:p14="http://schemas.microsoft.com/office/powerpoint/2010/main" val="28591174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Then, the following HTTP request is generated when calling the </a:t>
            </a:r>
            <a:r>
              <a:rPr lang="en-US" dirty="0" err="1"/>
              <a:t>AddUser</a:t>
            </a:r>
            <a:r>
              <a:rPr lang="en-US" dirty="0"/>
              <a:t> function:</a:t>
            </a:r>
          </a:p>
          <a:p>
            <a:r>
              <a:rPr lang="en-US" dirty="0"/>
              <a:t>POST /admin/</a:t>
            </a:r>
            <a:r>
              <a:rPr lang="en-US" dirty="0" err="1"/>
              <a:t>addUser.jsp</a:t>
            </a:r>
            <a:r>
              <a:rPr lang="en-US" dirty="0"/>
              <a:t> HTTP/1.1</a:t>
            </a:r>
          </a:p>
          <a:p>
            <a:r>
              <a:rPr lang="en-US" dirty="0"/>
              <a:t>Host: www.example.com</a:t>
            </a:r>
          </a:p>
          <a:p>
            <a:r>
              <a:rPr lang="en-US" dirty="0"/>
              <a:t>[other HTTP headers]</a:t>
            </a:r>
          </a:p>
          <a:p>
            <a:r>
              <a:rPr lang="en-US" dirty="0" err="1"/>
              <a:t>userID</a:t>
            </a:r>
            <a:r>
              <a:rPr lang="en-US" dirty="0"/>
              <a:t>=</a:t>
            </a:r>
            <a:r>
              <a:rPr lang="en-US" dirty="0" err="1"/>
              <a:t>fakeuser&amp;role</a:t>
            </a:r>
            <a:r>
              <a:rPr lang="en-US" dirty="0"/>
              <a:t>=3&amp;group=grp001</a:t>
            </a:r>
          </a:p>
          <a:p>
            <a:r>
              <a:rPr lang="en-US" dirty="0"/>
              <a:t>What happens if a non-administrative user tries to execute that request? Will the user be created? If so, can the new user use their privileges?</a:t>
            </a:r>
            <a:endParaRPr lang="en-IN" dirty="0"/>
          </a:p>
        </p:txBody>
      </p:sp>
      <p:sp>
        <p:nvSpPr>
          <p:cNvPr id="3" name="Title 2"/>
          <p:cNvSpPr>
            <a:spLocks noGrp="1"/>
          </p:cNvSpPr>
          <p:nvPr>
            <p:ph type="title"/>
          </p:nvPr>
        </p:nvSpPr>
        <p:spPr/>
        <p:txBody>
          <a:bodyPr/>
          <a:lstStyle/>
          <a:p>
            <a:r>
              <a:rPr lang="en-IN" dirty="0"/>
              <a:t>Test Authorization Bypass</a:t>
            </a:r>
          </a:p>
        </p:txBody>
      </p:sp>
    </p:spTree>
    <p:extLst>
      <p:ext uri="{BB962C8B-B14F-4D97-AF65-F5344CB8AC3E}">
        <p14:creationId xmlns:p14="http://schemas.microsoft.com/office/powerpoint/2010/main" val="381803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23657-C80D-4281-A236-4A9FA20967F5}"/>
              </a:ext>
            </a:extLst>
          </p:cNvPr>
          <p:cNvSpPr>
            <a:spLocks noGrp="1"/>
          </p:cNvSpPr>
          <p:nvPr>
            <p:ph type="title"/>
          </p:nvPr>
        </p:nvSpPr>
        <p:spPr/>
        <p:txBody>
          <a:bodyPr/>
          <a:lstStyle/>
          <a:p>
            <a:r>
              <a:rPr lang="en-IN" dirty="0"/>
              <a:t>Kerberos</a:t>
            </a:r>
          </a:p>
        </p:txBody>
      </p:sp>
      <p:pic>
        <p:nvPicPr>
          <p:cNvPr id="5122" name="Picture 2" descr="client server">
            <a:extLst>
              <a:ext uri="{FF2B5EF4-FFF2-40B4-BE49-F238E27FC236}">
                <a16:creationId xmlns:a16="http://schemas.microsoft.com/office/drawing/2014/main" id="{A2828911-FCA1-46FB-9B80-79F7F1E0A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6074229"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582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TCP session hijacking is a security attack on a user session over a protected network. </a:t>
            </a:r>
          </a:p>
          <a:p>
            <a:r>
              <a:rPr lang="en-US" dirty="0"/>
              <a:t>The most common method of session hijacking is called IP spoofing, when an attacker uses source-routed IP packets to insert commands into an active communication between two nodes on a network and disguising itself as one of the authenticated users.</a:t>
            </a:r>
          </a:p>
          <a:p>
            <a:r>
              <a:rPr lang="en-US" dirty="0"/>
              <a:t>This type of attack is possible because authentication typically is only done at the start of a TCP session.</a:t>
            </a:r>
            <a:endParaRPr lang="en-IN" dirty="0"/>
          </a:p>
        </p:txBody>
      </p:sp>
      <p:sp>
        <p:nvSpPr>
          <p:cNvPr id="3" name="Title 2"/>
          <p:cNvSpPr>
            <a:spLocks noGrp="1"/>
          </p:cNvSpPr>
          <p:nvPr>
            <p:ph type="title"/>
          </p:nvPr>
        </p:nvSpPr>
        <p:spPr/>
        <p:txBody>
          <a:bodyPr/>
          <a:lstStyle/>
          <a:p>
            <a:r>
              <a:rPr lang="en-IN" dirty="0"/>
              <a:t>Session Hijacking</a:t>
            </a:r>
          </a:p>
        </p:txBody>
      </p:sp>
    </p:spTree>
    <p:extLst>
      <p:ext uri="{BB962C8B-B14F-4D97-AF65-F5344CB8AC3E}">
        <p14:creationId xmlns:p14="http://schemas.microsoft.com/office/powerpoint/2010/main" val="33303073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Another type of session hijacking is known as a man-in-the-middle attack, where the attacker, using a sniffer, can observe the communication between devices and collect the data that is transmitted.</a:t>
            </a:r>
          </a:p>
          <a:p>
            <a:endParaRPr lang="en-IN" dirty="0"/>
          </a:p>
        </p:txBody>
      </p:sp>
      <p:sp>
        <p:nvSpPr>
          <p:cNvPr id="3" name="Title 2"/>
          <p:cNvSpPr>
            <a:spLocks noGrp="1"/>
          </p:cNvSpPr>
          <p:nvPr>
            <p:ph type="title"/>
          </p:nvPr>
        </p:nvSpPr>
        <p:spPr/>
        <p:txBody>
          <a:bodyPr/>
          <a:lstStyle/>
          <a:p>
            <a:r>
              <a:rPr lang="en-IN" dirty="0"/>
              <a:t>Session Hijacking</a:t>
            </a:r>
          </a:p>
        </p:txBody>
      </p:sp>
    </p:spTree>
    <p:extLst>
      <p:ext uri="{BB962C8B-B14F-4D97-AF65-F5344CB8AC3E}">
        <p14:creationId xmlns:p14="http://schemas.microsoft.com/office/powerpoint/2010/main" val="725408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geeksforgeeks.org/wp-content/cdn-uploads/sess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600"/>
            <a:ext cx="4838700" cy="30575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edia.geeksforgeeks.org/wp-content/cdn-uploads/sessi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2" y="3675752"/>
            <a:ext cx="47910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9964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b="0" dirty="0">
                <a:solidFill>
                  <a:schemeClr val="tx1"/>
                </a:solidFill>
              </a:rPr>
              <a:t>Cross Site Scripting(XSS Attack)</a:t>
            </a:r>
          </a:p>
          <a:p>
            <a:r>
              <a:rPr lang="en-US" b="0" dirty="0">
                <a:solidFill>
                  <a:schemeClr val="tx1"/>
                </a:solidFill>
              </a:rPr>
              <a:t>Attacker can also capture victim’s Session ID using XSS attack by using </a:t>
            </a:r>
            <a:r>
              <a:rPr lang="en-US" b="0" dirty="0" err="1">
                <a:solidFill>
                  <a:schemeClr val="tx1"/>
                </a:solidFill>
              </a:rPr>
              <a:t>javascript</a:t>
            </a:r>
            <a:r>
              <a:rPr lang="en-US" b="0" dirty="0">
                <a:solidFill>
                  <a:schemeClr val="tx1"/>
                </a:solidFill>
              </a:rPr>
              <a:t>. </a:t>
            </a:r>
          </a:p>
          <a:p>
            <a:r>
              <a:rPr lang="en-US" b="0" dirty="0">
                <a:solidFill>
                  <a:schemeClr val="tx1"/>
                </a:solidFill>
              </a:rPr>
              <a:t>If an attacker sends a crafted link to the victim with the malicious JavaScript, when the victim clicks on the link, the JavaScript will run and complete the instructions made by the attacker.</a:t>
            </a:r>
          </a:p>
          <a:p>
            <a:endParaRPr lang="en-IN" b="0" dirty="0">
              <a:solidFill>
                <a:schemeClr val="tx1"/>
              </a:solidFill>
            </a:endParaRPr>
          </a:p>
          <a:p>
            <a:endParaRPr lang="en-IN" b="0" dirty="0">
              <a:solidFill>
                <a:schemeClr val="tx1"/>
              </a:solidFill>
            </a:endParaRPr>
          </a:p>
        </p:txBody>
      </p:sp>
      <p:sp>
        <p:nvSpPr>
          <p:cNvPr id="2" name="Title 1"/>
          <p:cNvSpPr>
            <a:spLocks noGrp="1"/>
          </p:cNvSpPr>
          <p:nvPr>
            <p:ph type="title"/>
          </p:nvPr>
        </p:nvSpPr>
        <p:spPr/>
        <p:txBody>
          <a:bodyPr/>
          <a:lstStyle/>
          <a:p>
            <a:r>
              <a:rPr lang="en-IN" dirty="0"/>
              <a:t>Session Hijacking</a:t>
            </a:r>
          </a:p>
        </p:txBody>
      </p:sp>
    </p:spTree>
    <p:extLst>
      <p:ext uri="{BB962C8B-B14F-4D97-AF65-F5344CB8AC3E}">
        <p14:creationId xmlns:p14="http://schemas.microsoft.com/office/powerpoint/2010/main" val="30580320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IP Spoofing</a:t>
            </a:r>
          </a:p>
          <a:p>
            <a:r>
              <a:rPr lang="en-US" dirty="0"/>
              <a:t>Spoofing is pretending to be someone else. </a:t>
            </a:r>
          </a:p>
          <a:p>
            <a:r>
              <a:rPr lang="en-US" dirty="0"/>
              <a:t>This is a technique used to gain unauthorized access to the computer with an IP address of a trusted host. </a:t>
            </a:r>
          </a:p>
          <a:p>
            <a:r>
              <a:rPr lang="en-US" dirty="0"/>
              <a:t>In implementing this technique, </a:t>
            </a:r>
            <a:r>
              <a:rPr lang="en-US" dirty="0" err="1"/>
              <a:t>attcker</a:t>
            </a:r>
            <a:r>
              <a:rPr lang="en-US" dirty="0"/>
              <a:t> has to obtain the IP address of the client and inject his own packets spoofed with the IP address of client into the TCP session, so as to fool the server that it is communicating with the victim i.e. the original host.</a:t>
            </a:r>
            <a:endParaRPr lang="en-IN" b="0" dirty="0">
              <a:solidFill>
                <a:schemeClr val="tx1"/>
              </a:solidFill>
            </a:endParaRPr>
          </a:p>
          <a:p>
            <a:endParaRPr lang="en-IN" b="0" dirty="0">
              <a:solidFill>
                <a:schemeClr val="tx1"/>
              </a:solidFill>
            </a:endParaRPr>
          </a:p>
        </p:txBody>
      </p:sp>
      <p:sp>
        <p:nvSpPr>
          <p:cNvPr id="2" name="Title 1"/>
          <p:cNvSpPr>
            <a:spLocks noGrp="1"/>
          </p:cNvSpPr>
          <p:nvPr>
            <p:ph type="title"/>
          </p:nvPr>
        </p:nvSpPr>
        <p:spPr/>
        <p:txBody>
          <a:bodyPr/>
          <a:lstStyle/>
          <a:p>
            <a:r>
              <a:rPr lang="en-IN" dirty="0"/>
              <a:t>Session Hijacking</a:t>
            </a:r>
          </a:p>
        </p:txBody>
      </p:sp>
    </p:spTree>
    <p:extLst>
      <p:ext uri="{BB962C8B-B14F-4D97-AF65-F5344CB8AC3E}">
        <p14:creationId xmlns:p14="http://schemas.microsoft.com/office/powerpoint/2010/main" val="22051496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Blind Attack</a:t>
            </a:r>
          </a:p>
          <a:p>
            <a:r>
              <a:rPr lang="en-US" dirty="0"/>
              <a:t>If attacker is not able to sniff packets and guess the correct sequence number expected by server, brute force combinations of sequence number can be tried.</a:t>
            </a:r>
            <a:endParaRPr lang="en-IN" b="0" dirty="0">
              <a:solidFill>
                <a:schemeClr val="tx1"/>
              </a:solidFill>
            </a:endParaRPr>
          </a:p>
        </p:txBody>
      </p:sp>
      <p:sp>
        <p:nvSpPr>
          <p:cNvPr id="2" name="Title 1"/>
          <p:cNvSpPr>
            <a:spLocks noGrp="1"/>
          </p:cNvSpPr>
          <p:nvPr>
            <p:ph type="title"/>
          </p:nvPr>
        </p:nvSpPr>
        <p:spPr/>
        <p:txBody>
          <a:bodyPr/>
          <a:lstStyle/>
          <a:p>
            <a:r>
              <a:rPr lang="en-IN" dirty="0"/>
              <a:t>Session Hijacking</a:t>
            </a:r>
          </a:p>
        </p:txBody>
      </p:sp>
    </p:spTree>
    <p:extLst>
      <p:ext uri="{BB962C8B-B14F-4D97-AF65-F5344CB8AC3E}">
        <p14:creationId xmlns:p14="http://schemas.microsoft.com/office/powerpoint/2010/main" val="9305526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Mitigation</a:t>
            </a:r>
          </a:p>
        </p:txBody>
      </p:sp>
      <p:sp>
        <p:nvSpPr>
          <p:cNvPr id="3" name="Content Placeholder 2"/>
          <p:cNvSpPr>
            <a:spLocks noGrp="1"/>
          </p:cNvSpPr>
          <p:nvPr>
            <p:ph sz="quarter" idx="12"/>
          </p:nvPr>
        </p:nvSpPr>
        <p:spPr/>
        <p:txBody>
          <a:bodyPr>
            <a:normAutofit fontScale="85000" lnSpcReduction="20000"/>
          </a:bodyPr>
          <a:lstStyle/>
          <a:p>
            <a:r>
              <a:rPr lang="en-US" dirty="0"/>
              <a:t>To defend a network with session hijacking, a defender has to implement both security measures at Application level and Network level. </a:t>
            </a:r>
          </a:p>
          <a:p>
            <a:r>
              <a:rPr lang="en-US" dirty="0"/>
              <a:t>Network level hijacks can be prevented by Ciphering the packets so that the hijacker cannot decipher the packet headers, to obtain any information which will aid in spoofing. </a:t>
            </a:r>
          </a:p>
          <a:p>
            <a:r>
              <a:rPr lang="en-US" dirty="0"/>
              <a:t>This encryption can be provided by using protocols such as IPSEC, SSL, SSH etc. </a:t>
            </a:r>
          </a:p>
          <a:p>
            <a:r>
              <a:rPr lang="en-US" dirty="0"/>
              <a:t>Internet security protocol (IPSEC) has the ability to encrypt the packet on some shared key between the two parties involved in communication. IPsec runs in two modes: Transport and Tunnel.</a:t>
            </a:r>
          </a:p>
          <a:p>
            <a:r>
              <a:rPr lang="en-US" dirty="0"/>
              <a:t>In Transport Mode only the data sent in the packet is encrypted while in Tunnel Mode both packet headers and data are encrypted, so it is more restrictive.</a:t>
            </a:r>
            <a:endParaRPr lang="en-IN" dirty="0"/>
          </a:p>
        </p:txBody>
      </p:sp>
    </p:spTree>
    <p:extLst>
      <p:ext uri="{BB962C8B-B14F-4D97-AF65-F5344CB8AC3E}">
        <p14:creationId xmlns:p14="http://schemas.microsoft.com/office/powerpoint/2010/main" val="23700551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Frame Injection is a type of Code Injection vulnerability classified by OWASP Top 10 2017 in its A1 Injection category. </a:t>
            </a:r>
          </a:p>
          <a:p>
            <a:r>
              <a:rPr lang="en-US" dirty="0"/>
              <a:t>Cross-site Scripting is naturally prioritized by bug bounty hunters since it seems easily exploitable and effective. </a:t>
            </a:r>
          </a:p>
          <a:p>
            <a:r>
              <a:rPr lang="en-US" dirty="0"/>
              <a:t>But malicious hackers are also attracted to this vulnerability, because there are aspects of the Frame Injection attack that can allow hackers to redirect users to other malicious websites used for phishing and similar attacks.</a:t>
            </a:r>
            <a:endParaRPr lang="en-IN" dirty="0"/>
          </a:p>
        </p:txBody>
      </p:sp>
      <p:sp>
        <p:nvSpPr>
          <p:cNvPr id="3" name="Title 2"/>
          <p:cNvSpPr>
            <a:spLocks noGrp="1"/>
          </p:cNvSpPr>
          <p:nvPr>
            <p:ph type="title"/>
          </p:nvPr>
        </p:nvSpPr>
        <p:spPr/>
        <p:txBody>
          <a:bodyPr/>
          <a:lstStyle/>
          <a:p>
            <a:r>
              <a:rPr lang="en-IN" dirty="0"/>
              <a:t>Iframe Injection</a:t>
            </a:r>
          </a:p>
        </p:txBody>
      </p:sp>
    </p:spTree>
    <p:extLst>
      <p:ext uri="{BB962C8B-B14F-4D97-AF65-F5344CB8AC3E}">
        <p14:creationId xmlns:p14="http://schemas.microsoft.com/office/powerpoint/2010/main" val="998241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1. First of all attacker will find the Vulnerable websites using google dorks.</a:t>
            </a:r>
          </a:p>
          <a:p>
            <a:r>
              <a:rPr lang="en-US" dirty="0"/>
              <a:t>2. They test the vulnerability by inserting some iframe tag using the </a:t>
            </a:r>
            <a:r>
              <a:rPr lang="en-US" dirty="0" err="1"/>
              <a:t>url</a:t>
            </a:r>
            <a:r>
              <a:rPr lang="en-US" dirty="0"/>
              <a:t>.</a:t>
            </a:r>
          </a:p>
          <a:p>
            <a:r>
              <a:rPr lang="en-US" dirty="0"/>
              <a:t>3. then insert the Malicious Iframe code inside the webpage.</a:t>
            </a:r>
          </a:p>
          <a:p>
            <a:r>
              <a:rPr lang="en-US" dirty="0"/>
              <a:t>For Example:</a:t>
            </a:r>
          </a:p>
          <a:p>
            <a:r>
              <a:rPr lang="en-US" dirty="0"/>
              <a:t>he can insert this code using the url:</a:t>
            </a:r>
          </a:p>
          <a:p>
            <a:r>
              <a:rPr lang="en-US" dirty="0"/>
              <a:t>&lt;iframe </a:t>
            </a:r>
            <a:r>
              <a:rPr lang="en-US" dirty="0" err="1"/>
              <a:t>src</a:t>
            </a:r>
            <a:r>
              <a:rPr lang="en-US" dirty="0"/>
              <a:t>=”http://malwarewebpages/web.html” width=1 height=1 style=”</a:t>
            </a:r>
            <a:r>
              <a:rPr lang="en-US" dirty="0" err="1"/>
              <a:t>visibility:hidden;position:absolute</a:t>
            </a:r>
            <a:r>
              <a:rPr lang="en-US" dirty="0"/>
              <a:t>”&gt;&lt;/iframe&gt;</a:t>
            </a:r>
          </a:p>
        </p:txBody>
      </p:sp>
      <p:sp>
        <p:nvSpPr>
          <p:cNvPr id="3" name="Title 2"/>
          <p:cNvSpPr>
            <a:spLocks noGrp="1"/>
          </p:cNvSpPr>
          <p:nvPr>
            <p:ph type="title"/>
          </p:nvPr>
        </p:nvSpPr>
        <p:spPr/>
        <p:txBody>
          <a:bodyPr/>
          <a:lstStyle/>
          <a:p>
            <a:r>
              <a:rPr lang="en-IN" dirty="0"/>
              <a:t>Iframe Injection</a:t>
            </a:r>
          </a:p>
        </p:txBody>
      </p:sp>
    </p:spTree>
    <p:extLst>
      <p:ext uri="{BB962C8B-B14F-4D97-AF65-F5344CB8AC3E}">
        <p14:creationId xmlns:p14="http://schemas.microsoft.com/office/powerpoint/2010/main" val="37333844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Change your passwords of ftp, control panel and database.</a:t>
            </a:r>
          </a:p>
          <a:p>
            <a:r>
              <a:rPr lang="en-US" dirty="0"/>
              <a:t>Inform to your hosting service about the injection attack and they will take care of server injection .</a:t>
            </a:r>
          </a:p>
          <a:p>
            <a:r>
              <a:rPr lang="en-US" dirty="0"/>
              <a:t>Download all your files from the hosting and  check whether they are infected or not. if you found any infected files, clean it.</a:t>
            </a:r>
          </a:p>
          <a:p>
            <a:r>
              <a:rPr lang="en-US" dirty="0"/>
              <a:t>Buy a good antivirus software, Scan your Computer completely.</a:t>
            </a:r>
          </a:p>
          <a:p>
            <a:r>
              <a:rPr lang="en-US" dirty="0"/>
              <a:t>Don’t use the Public systems for logging into your Hosting service.</a:t>
            </a:r>
          </a:p>
        </p:txBody>
      </p:sp>
      <p:sp>
        <p:nvSpPr>
          <p:cNvPr id="3" name="Title 2"/>
          <p:cNvSpPr>
            <a:spLocks noGrp="1"/>
          </p:cNvSpPr>
          <p:nvPr>
            <p:ph type="title"/>
          </p:nvPr>
        </p:nvSpPr>
        <p:spPr/>
        <p:txBody>
          <a:bodyPr/>
          <a:lstStyle/>
          <a:p>
            <a:r>
              <a:rPr lang="en-IN" dirty="0" err="1"/>
              <a:t>IFrame</a:t>
            </a:r>
            <a:r>
              <a:rPr lang="en-IN" dirty="0"/>
              <a:t> Injection Mitigation</a:t>
            </a:r>
          </a:p>
        </p:txBody>
      </p:sp>
    </p:spTree>
    <p:extLst>
      <p:ext uri="{BB962C8B-B14F-4D97-AF65-F5344CB8AC3E}">
        <p14:creationId xmlns:p14="http://schemas.microsoft.com/office/powerpoint/2010/main" val="299678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23657-C80D-4281-A236-4A9FA20967F5}"/>
              </a:ext>
            </a:extLst>
          </p:cNvPr>
          <p:cNvSpPr>
            <a:spLocks noGrp="1"/>
          </p:cNvSpPr>
          <p:nvPr>
            <p:ph type="title"/>
          </p:nvPr>
        </p:nvSpPr>
        <p:spPr/>
        <p:txBody>
          <a:bodyPr/>
          <a:lstStyle/>
          <a:p>
            <a:r>
              <a:rPr lang="en-IN" dirty="0"/>
              <a:t>Kerberos</a:t>
            </a:r>
          </a:p>
        </p:txBody>
      </p:sp>
      <p:pic>
        <p:nvPicPr>
          <p:cNvPr id="6146" name="Picture 2" descr="Network and hardware architecture used in this post ">
            <a:extLst>
              <a:ext uri="{FF2B5EF4-FFF2-40B4-BE49-F238E27FC236}">
                <a16:creationId xmlns:a16="http://schemas.microsoft.com/office/drawing/2014/main" id="{2EF62737-648F-4360-B83E-43B2F5CE9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08" y="1371600"/>
            <a:ext cx="8389670" cy="501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1384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ring Boot HTTP S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62000"/>
            <a:ext cx="6086475" cy="442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5340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oot-50_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5667375"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4858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br>
              <a:rPr lang="en-US" dirty="0"/>
            </a:br>
            <a:br>
              <a:rPr lang="en-US" dirty="0"/>
            </a:br>
            <a:br>
              <a:rPr lang="en-US" dirty="0"/>
            </a:br>
            <a:br>
              <a:rPr lang="en-US" dirty="0"/>
            </a:br>
            <a:r>
              <a:rPr lang="en-US" dirty="0"/>
              <a:t>How to configure Maven Tomcat Plugin to use HTTPS (SSL/TLS)</a:t>
            </a:r>
            <a:endParaRPr lang="en-IN" dirty="0"/>
          </a:p>
        </p:txBody>
      </p:sp>
      <p:sp>
        <p:nvSpPr>
          <p:cNvPr id="3" name="Content Placeholder 2"/>
          <p:cNvSpPr>
            <a:spLocks noGrp="1"/>
          </p:cNvSpPr>
          <p:nvPr>
            <p:ph sz="quarter" idx="12"/>
          </p:nvPr>
        </p:nvSpPr>
        <p:spPr/>
        <p:txBody>
          <a:bodyPr>
            <a:normAutofit/>
          </a:bodyPr>
          <a:lstStyle/>
          <a:p>
            <a:r>
              <a:rPr lang="en-IN" dirty="0">
                <a:solidFill>
                  <a:schemeClr val="tx1"/>
                </a:solidFill>
              </a:rPr>
              <a:t>Test</a:t>
            </a:r>
          </a:p>
          <a:p>
            <a:r>
              <a:rPr lang="en-IN" dirty="0" err="1">
                <a:solidFill>
                  <a:schemeClr val="tx1"/>
                </a:solidFill>
              </a:rPr>
              <a:t>mvn</a:t>
            </a:r>
            <a:r>
              <a:rPr lang="en-IN" dirty="0">
                <a:solidFill>
                  <a:schemeClr val="tx1"/>
                </a:solidFill>
              </a:rPr>
              <a:t> tomcat7:run-war</a:t>
            </a:r>
          </a:p>
        </p:txBody>
      </p:sp>
    </p:spTree>
    <p:extLst>
      <p:ext uri="{BB962C8B-B14F-4D97-AF65-F5344CB8AC3E}">
        <p14:creationId xmlns:p14="http://schemas.microsoft.com/office/powerpoint/2010/main" val="30092117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23657-C80D-4281-A236-4A9FA20967F5}"/>
              </a:ext>
            </a:extLst>
          </p:cNvPr>
          <p:cNvSpPr>
            <a:spLocks noGrp="1"/>
          </p:cNvSpPr>
          <p:nvPr>
            <p:ph type="title"/>
          </p:nvPr>
        </p:nvSpPr>
        <p:spPr/>
        <p:txBody>
          <a:bodyPr/>
          <a:lstStyle/>
          <a:p>
            <a:r>
              <a:rPr lang="en-IN" dirty="0"/>
              <a:t>Kerberos</a:t>
            </a:r>
          </a:p>
        </p:txBody>
      </p:sp>
      <p:pic>
        <p:nvPicPr>
          <p:cNvPr id="7170" name="Picture 2" descr="redhat kerberos">
            <a:extLst>
              <a:ext uri="{FF2B5EF4-FFF2-40B4-BE49-F238E27FC236}">
                <a16:creationId xmlns:a16="http://schemas.microsoft.com/office/drawing/2014/main" id="{2DB86894-7A95-4F52-919C-BD4CB2FC3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52" y="1371600"/>
            <a:ext cx="8505825" cy="50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694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34C6D-0585-47A8-91DA-AFA5E821F7E5}"/>
              </a:ext>
            </a:extLst>
          </p:cNvPr>
          <p:cNvSpPr>
            <a:spLocks noGrp="1"/>
          </p:cNvSpPr>
          <p:nvPr>
            <p:ph type="title"/>
          </p:nvPr>
        </p:nvSpPr>
        <p:spPr/>
        <p:txBody>
          <a:bodyPr/>
          <a:lstStyle/>
          <a:p>
            <a:r>
              <a:rPr lang="en-IN" dirty="0"/>
              <a:t>Java SE Security Mechanisms</a:t>
            </a:r>
          </a:p>
        </p:txBody>
      </p:sp>
      <p:graphicFrame>
        <p:nvGraphicFramePr>
          <p:cNvPr id="6" name="Table 5">
            <a:extLst>
              <a:ext uri="{FF2B5EF4-FFF2-40B4-BE49-F238E27FC236}">
                <a16:creationId xmlns:a16="http://schemas.microsoft.com/office/drawing/2014/main" id="{357929FD-0524-4100-BF57-227C27A1583E}"/>
              </a:ext>
            </a:extLst>
          </p:cNvPr>
          <p:cNvGraphicFramePr>
            <a:graphicFrameLocks noGrp="1"/>
          </p:cNvGraphicFramePr>
          <p:nvPr>
            <p:extLst>
              <p:ext uri="{D42A27DB-BD31-4B8C-83A1-F6EECF244321}">
                <p14:modId xmlns:p14="http://schemas.microsoft.com/office/powerpoint/2010/main" val="1526135472"/>
              </p:ext>
            </p:extLst>
          </p:nvPr>
        </p:nvGraphicFramePr>
        <p:xfrm>
          <a:off x="382917" y="1295400"/>
          <a:ext cx="8378166" cy="5181600"/>
        </p:xfrm>
        <a:graphic>
          <a:graphicData uri="http://schemas.openxmlformats.org/drawingml/2006/table">
            <a:tbl>
              <a:tblPr/>
              <a:tblGrid>
                <a:gridCol w="1977365">
                  <a:extLst>
                    <a:ext uri="{9D8B030D-6E8A-4147-A177-3AD203B41FA5}">
                      <a16:colId xmlns:a16="http://schemas.microsoft.com/office/drawing/2014/main" val="2026708291"/>
                    </a:ext>
                  </a:extLst>
                </a:gridCol>
                <a:gridCol w="3124200">
                  <a:extLst>
                    <a:ext uri="{9D8B030D-6E8A-4147-A177-3AD203B41FA5}">
                      <a16:colId xmlns:a16="http://schemas.microsoft.com/office/drawing/2014/main" val="1521912783"/>
                    </a:ext>
                  </a:extLst>
                </a:gridCol>
                <a:gridCol w="3276601">
                  <a:extLst>
                    <a:ext uri="{9D8B030D-6E8A-4147-A177-3AD203B41FA5}">
                      <a16:colId xmlns:a16="http://schemas.microsoft.com/office/drawing/2014/main" val="4113576247"/>
                    </a:ext>
                  </a:extLst>
                </a:gridCol>
              </a:tblGrid>
              <a:tr h="523428">
                <a:tc>
                  <a:txBody>
                    <a:bodyPr/>
                    <a:lstStyle/>
                    <a:p>
                      <a:pPr algn="l" fontAlgn="ctr"/>
                      <a:r>
                        <a:rPr lang="en-IN" sz="1400" b="1">
                          <a:effectLst/>
                        </a:rPr>
                        <a:t>High-level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a:effectLst/>
                        </a:rPr>
                        <a:t>Low-level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a:effectLst/>
                        </a:rPr>
                        <a:t>Benefits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extLst>
                  <a:ext uri="{0D108BD9-81ED-4DB2-BD59-A6C34878D82A}">
                    <a16:rowId xmlns:a16="http://schemas.microsoft.com/office/drawing/2014/main" val="84728242"/>
                  </a:ext>
                </a:extLst>
              </a:tr>
              <a:tr h="4658172">
                <a:tc>
                  <a:txBody>
                    <a:bodyPr/>
                    <a:lstStyle/>
                    <a:p>
                      <a:pPr algn="l" fontAlgn="ctr"/>
                      <a:r>
                        <a:rPr lang="en-IN" sz="1400">
                          <a:solidFill>
                            <a:srgbClr val="161513"/>
                          </a:solidFill>
                          <a:effectLst/>
                        </a:rPr>
                        <a:t>Platform Security</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r>
                        <a:rPr lang="en-US" sz="1400">
                          <a:solidFill>
                            <a:srgbClr val="161513"/>
                          </a:solidFill>
                          <a:effectLst/>
                        </a:rPr>
                        <a:t>Built-in language security features enforced by the Java compiler and virtual machine:</a:t>
                      </a:r>
                    </a:p>
                    <a:p>
                      <a:pPr algn="l" fontAlgn="ctr">
                        <a:buFont typeface="Arial" panose="020B0604020202020204" pitchFamily="34" charset="0"/>
                        <a:buChar char="•"/>
                      </a:pPr>
                      <a:r>
                        <a:rPr lang="en-US" sz="1400">
                          <a:solidFill>
                            <a:srgbClr val="161513"/>
                          </a:solidFill>
                          <a:effectLst/>
                        </a:rPr>
                        <a:t>Strong data typing</a:t>
                      </a:r>
                    </a:p>
                    <a:p>
                      <a:pPr algn="l" fontAlgn="ctr">
                        <a:buFont typeface="Arial" panose="020B0604020202020204" pitchFamily="34" charset="0"/>
                        <a:buChar char="•"/>
                      </a:pPr>
                      <a:r>
                        <a:rPr lang="en-US" sz="1400">
                          <a:solidFill>
                            <a:srgbClr val="161513"/>
                          </a:solidFill>
                          <a:effectLst/>
                        </a:rPr>
                        <a:t>Automatic memory management</a:t>
                      </a:r>
                    </a:p>
                    <a:p>
                      <a:pPr algn="l" fontAlgn="ctr">
                        <a:buFont typeface="Arial" panose="020B0604020202020204" pitchFamily="34" charset="0"/>
                        <a:buChar char="•"/>
                      </a:pPr>
                      <a:r>
                        <a:rPr lang="en-US" sz="1400">
                          <a:solidFill>
                            <a:srgbClr val="161513"/>
                          </a:solidFill>
                          <a:effectLst/>
                        </a:rPr>
                        <a:t>Bytecode verification</a:t>
                      </a:r>
                    </a:p>
                    <a:p>
                      <a:pPr algn="l" fontAlgn="ctr">
                        <a:buFont typeface="Arial" panose="020B0604020202020204" pitchFamily="34" charset="0"/>
                        <a:buChar char="•"/>
                      </a:pPr>
                      <a:r>
                        <a:rPr lang="en-US" sz="1400">
                          <a:solidFill>
                            <a:srgbClr val="161513"/>
                          </a:solidFill>
                          <a:effectLst/>
                        </a:rPr>
                        <a:t>Secure class loading</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r>
                        <a:rPr lang="en-US" sz="1400" dirty="0">
                          <a:solidFill>
                            <a:srgbClr val="161513"/>
                          </a:solidFill>
                          <a:effectLst/>
                        </a:rPr>
                        <a:t>Provides a safe and secure platform for developing and running applications. </a:t>
                      </a:r>
                    </a:p>
                    <a:p>
                      <a:pPr algn="l" fontAlgn="ctr"/>
                      <a:endParaRPr lang="en-US" sz="1400" dirty="0">
                        <a:solidFill>
                          <a:srgbClr val="161513"/>
                        </a:solidFill>
                        <a:effectLst/>
                      </a:endParaRPr>
                    </a:p>
                    <a:p>
                      <a:pPr algn="l" fontAlgn="ctr"/>
                      <a:r>
                        <a:rPr lang="en-US" sz="1400" dirty="0">
                          <a:solidFill>
                            <a:srgbClr val="161513"/>
                          </a:solidFill>
                          <a:effectLst/>
                        </a:rPr>
                        <a:t>Compile-time data type checking and automatic memory management leads to more robust code and reduces memory corruption and vulnerabilities.</a:t>
                      </a:r>
                    </a:p>
                    <a:p>
                      <a:pPr algn="l" fontAlgn="ctr"/>
                      <a:endParaRPr lang="en-US" sz="1400" dirty="0">
                        <a:solidFill>
                          <a:srgbClr val="161513"/>
                        </a:solidFill>
                        <a:effectLst/>
                      </a:endParaRPr>
                    </a:p>
                    <a:p>
                      <a:pPr algn="l" fontAlgn="ctr"/>
                      <a:r>
                        <a:rPr lang="en-US" sz="1400" dirty="0">
                          <a:solidFill>
                            <a:srgbClr val="161513"/>
                          </a:solidFill>
                          <a:effectLst/>
                        </a:rPr>
                        <a:t> Bytecode verification ensures code conforms to the JVM specification and prevents hostile code from corrupting the runtime environment. </a:t>
                      </a:r>
                    </a:p>
                    <a:p>
                      <a:pPr algn="l" fontAlgn="ctr"/>
                      <a:endParaRPr lang="en-US" sz="1400" dirty="0">
                        <a:solidFill>
                          <a:srgbClr val="161513"/>
                        </a:solidFill>
                        <a:effectLst/>
                      </a:endParaRPr>
                    </a:p>
                    <a:p>
                      <a:pPr algn="l" fontAlgn="ctr"/>
                      <a:r>
                        <a:rPr lang="en-US" sz="1400" dirty="0">
                          <a:solidFill>
                            <a:srgbClr val="161513"/>
                          </a:solidFill>
                          <a:effectLst/>
                        </a:rPr>
                        <a:t>Class loaders ensure that untrusted code cannot interfere with the running of other Java programs.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extLst>
                  <a:ext uri="{0D108BD9-81ED-4DB2-BD59-A6C34878D82A}">
                    <a16:rowId xmlns:a16="http://schemas.microsoft.com/office/drawing/2014/main" val="1622712213"/>
                  </a:ext>
                </a:extLst>
              </a:tr>
            </a:tbl>
          </a:graphicData>
        </a:graphic>
      </p:graphicFrame>
    </p:spTree>
    <p:extLst>
      <p:ext uri="{BB962C8B-B14F-4D97-AF65-F5344CB8AC3E}">
        <p14:creationId xmlns:p14="http://schemas.microsoft.com/office/powerpoint/2010/main" val="800747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34C6D-0585-47A8-91DA-AFA5E821F7E5}"/>
              </a:ext>
            </a:extLst>
          </p:cNvPr>
          <p:cNvSpPr>
            <a:spLocks noGrp="1"/>
          </p:cNvSpPr>
          <p:nvPr>
            <p:ph type="title"/>
          </p:nvPr>
        </p:nvSpPr>
        <p:spPr/>
        <p:txBody>
          <a:bodyPr/>
          <a:lstStyle/>
          <a:p>
            <a:r>
              <a:rPr lang="en-IN" dirty="0"/>
              <a:t>Java SE Security Mechanisms</a:t>
            </a:r>
          </a:p>
        </p:txBody>
      </p:sp>
      <p:graphicFrame>
        <p:nvGraphicFramePr>
          <p:cNvPr id="6" name="Table 5">
            <a:extLst>
              <a:ext uri="{FF2B5EF4-FFF2-40B4-BE49-F238E27FC236}">
                <a16:creationId xmlns:a16="http://schemas.microsoft.com/office/drawing/2014/main" id="{357929FD-0524-4100-BF57-227C27A1583E}"/>
              </a:ext>
            </a:extLst>
          </p:cNvPr>
          <p:cNvGraphicFramePr>
            <a:graphicFrameLocks noGrp="1"/>
          </p:cNvGraphicFramePr>
          <p:nvPr>
            <p:extLst>
              <p:ext uri="{D42A27DB-BD31-4B8C-83A1-F6EECF244321}">
                <p14:modId xmlns:p14="http://schemas.microsoft.com/office/powerpoint/2010/main" val="1656999057"/>
              </p:ext>
            </p:extLst>
          </p:nvPr>
        </p:nvGraphicFramePr>
        <p:xfrm>
          <a:off x="382917" y="1295400"/>
          <a:ext cx="8378166" cy="5181600"/>
        </p:xfrm>
        <a:graphic>
          <a:graphicData uri="http://schemas.openxmlformats.org/drawingml/2006/table">
            <a:tbl>
              <a:tblPr/>
              <a:tblGrid>
                <a:gridCol w="1977365">
                  <a:extLst>
                    <a:ext uri="{9D8B030D-6E8A-4147-A177-3AD203B41FA5}">
                      <a16:colId xmlns:a16="http://schemas.microsoft.com/office/drawing/2014/main" val="2026708291"/>
                    </a:ext>
                  </a:extLst>
                </a:gridCol>
                <a:gridCol w="3124200">
                  <a:extLst>
                    <a:ext uri="{9D8B030D-6E8A-4147-A177-3AD203B41FA5}">
                      <a16:colId xmlns:a16="http://schemas.microsoft.com/office/drawing/2014/main" val="1521912783"/>
                    </a:ext>
                  </a:extLst>
                </a:gridCol>
                <a:gridCol w="3276601">
                  <a:extLst>
                    <a:ext uri="{9D8B030D-6E8A-4147-A177-3AD203B41FA5}">
                      <a16:colId xmlns:a16="http://schemas.microsoft.com/office/drawing/2014/main" val="4113576247"/>
                    </a:ext>
                  </a:extLst>
                </a:gridCol>
              </a:tblGrid>
              <a:tr h="523428">
                <a:tc>
                  <a:txBody>
                    <a:bodyPr/>
                    <a:lstStyle/>
                    <a:p>
                      <a:pPr algn="l" fontAlgn="ctr"/>
                      <a:r>
                        <a:rPr lang="en-IN" sz="1400" b="1">
                          <a:effectLst/>
                        </a:rPr>
                        <a:t>High-level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a:effectLst/>
                        </a:rPr>
                        <a:t>Low-level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dirty="0">
                          <a:effectLst/>
                        </a:rPr>
                        <a:t>Benefits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extLst>
                  <a:ext uri="{0D108BD9-81ED-4DB2-BD59-A6C34878D82A}">
                    <a16:rowId xmlns:a16="http://schemas.microsoft.com/office/drawing/2014/main" val="84728242"/>
                  </a:ext>
                </a:extLst>
              </a:tr>
              <a:tr h="4658172">
                <a:tc>
                  <a:txBody>
                    <a:bodyPr/>
                    <a:lstStyle/>
                    <a:p>
                      <a:pPr algn="l" fontAlgn="ctr"/>
                      <a:r>
                        <a:rPr lang="en-IN">
                          <a:solidFill>
                            <a:srgbClr val="161513"/>
                          </a:solidFill>
                          <a:effectLst/>
                        </a:rPr>
                        <a:t>Cryptography</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buFont typeface="Arial" panose="020B0604020202020204" pitchFamily="34" charset="0"/>
                        <a:buChar char="•"/>
                      </a:pPr>
                      <a:r>
                        <a:rPr lang="en-IN">
                          <a:solidFill>
                            <a:srgbClr val="161513"/>
                          </a:solidFill>
                          <a:effectLst/>
                        </a:rPr>
                        <a:t>Comprehensive API with support for a wide range of cryptographic services including digital signatures, message digests, ciphers (symmetric, asymmetric, stream &amp; block), message authentication codes, key generators and key factories</a:t>
                      </a:r>
                    </a:p>
                    <a:p>
                      <a:pPr algn="l" fontAlgn="ctr">
                        <a:buFont typeface="Arial" panose="020B0604020202020204" pitchFamily="34" charset="0"/>
                        <a:buChar char="•"/>
                      </a:pPr>
                      <a:r>
                        <a:rPr lang="en-IN">
                          <a:solidFill>
                            <a:srgbClr val="161513"/>
                          </a:solidFill>
                          <a:effectLst/>
                        </a:rPr>
                        <a:t>Support for a wide range of standard algorithms including RSA, DSA, AES, Triple-DES, SHA, PKCS5, RC2, and RC4.</a:t>
                      </a:r>
                    </a:p>
                    <a:p>
                      <a:pPr algn="l" fontAlgn="ctr">
                        <a:buFont typeface="Arial" panose="020B0604020202020204" pitchFamily="34" charset="0"/>
                        <a:buChar char="•"/>
                      </a:pPr>
                      <a:r>
                        <a:rPr lang="en-IN">
                          <a:solidFill>
                            <a:srgbClr val="161513"/>
                          </a:solidFill>
                          <a:effectLst/>
                        </a:rPr>
                        <a:t>PKCS#11 cryptographic token support</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r>
                        <a:rPr lang="en-US" dirty="0">
                          <a:solidFill>
                            <a:srgbClr val="161513"/>
                          </a:solidFill>
                          <a:effectLst/>
                        </a:rPr>
                        <a:t>Provides an extensible, full featured API for building secure applications:</a:t>
                      </a:r>
                    </a:p>
                    <a:p>
                      <a:pPr algn="l" fontAlgn="ctr">
                        <a:buFont typeface="Arial" panose="020B0604020202020204" pitchFamily="34" charset="0"/>
                        <a:buChar char="•"/>
                      </a:pPr>
                      <a:r>
                        <a:rPr lang="en-US" dirty="0">
                          <a:solidFill>
                            <a:srgbClr val="161513"/>
                          </a:solidFill>
                          <a:effectLst/>
                        </a:rPr>
                        <a:t>Algorithm and implementation independent</a:t>
                      </a:r>
                    </a:p>
                    <a:p>
                      <a:pPr algn="l" fontAlgn="ctr">
                        <a:buFont typeface="Arial" panose="020B0604020202020204" pitchFamily="34" charset="0"/>
                        <a:buChar char="•"/>
                      </a:pPr>
                      <a:r>
                        <a:rPr lang="en-US" dirty="0">
                          <a:solidFill>
                            <a:srgbClr val="161513"/>
                          </a:solidFill>
                          <a:effectLst/>
                        </a:rPr>
                        <a:t>Provider-based (pluggable) architecture</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extLst>
                  <a:ext uri="{0D108BD9-81ED-4DB2-BD59-A6C34878D82A}">
                    <a16:rowId xmlns:a16="http://schemas.microsoft.com/office/drawing/2014/main" val="1622712213"/>
                  </a:ext>
                </a:extLst>
              </a:tr>
            </a:tbl>
          </a:graphicData>
        </a:graphic>
      </p:graphicFrame>
    </p:spTree>
    <p:extLst>
      <p:ext uri="{BB962C8B-B14F-4D97-AF65-F5344CB8AC3E}">
        <p14:creationId xmlns:p14="http://schemas.microsoft.com/office/powerpoint/2010/main" val="2659804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34C6D-0585-47A8-91DA-AFA5E821F7E5}"/>
              </a:ext>
            </a:extLst>
          </p:cNvPr>
          <p:cNvSpPr>
            <a:spLocks noGrp="1"/>
          </p:cNvSpPr>
          <p:nvPr>
            <p:ph type="title"/>
          </p:nvPr>
        </p:nvSpPr>
        <p:spPr/>
        <p:txBody>
          <a:bodyPr/>
          <a:lstStyle/>
          <a:p>
            <a:r>
              <a:rPr lang="en-IN" dirty="0"/>
              <a:t>Java SE Security Mechanisms</a:t>
            </a:r>
          </a:p>
        </p:txBody>
      </p:sp>
      <p:graphicFrame>
        <p:nvGraphicFramePr>
          <p:cNvPr id="6" name="Table 5">
            <a:extLst>
              <a:ext uri="{FF2B5EF4-FFF2-40B4-BE49-F238E27FC236}">
                <a16:creationId xmlns:a16="http://schemas.microsoft.com/office/drawing/2014/main" id="{357929FD-0524-4100-BF57-227C27A1583E}"/>
              </a:ext>
            </a:extLst>
          </p:cNvPr>
          <p:cNvGraphicFramePr>
            <a:graphicFrameLocks noGrp="1"/>
          </p:cNvGraphicFramePr>
          <p:nvPr>
            <p:extLst>
              <p:ext uri="{D42A27DB-BD31-4B8C-83A1-F6EECF244321}">
                <p14:modId xmlns:p14="http://schemas.microsoft.com/office/powerpoint/2010/main" val="1545613392"/>
              </p:ext>
            </p:extLst>
          </p:nvPr>
        </p:nvGraphicFramePr>
        <p:xfrm>
          <a:off x="382917" y="1295400"/>
          <a:ext cx="8378166" cy="5181600"/>
        </p:xfrm>
        <a:graphic>
          <a:graphicData uri="http://schemas.openxmlformats.org/drawingml/2006/table">
            <a:tbl>
              <a:tblPr/>
              <a:tblGrid>
                <a:gridCol w="1977365">
                  <a:extLst>
                    <a:ext uri="{9D8B030D-6E8A-4147-A177-3AD203B41FA5}">
                      <a16:colId xmlns:a16="http://schemas.microsoft.com/office/drawing/2014/main" val="2026708291"/>
                    </a:ext>
                  </a:extLst>
                </a:gridCol>
                <a:gridCol w="3124200">
                  <a:extLst>
                    <a:ext uri="{9D8B030D-6E8A-4147-A177-3AD203B41FA5}">
                      <a16:colId xmlns:a16="http://schemas.microsoft.com/office/drawing/2014/main" val="1521912783"/>
                    </a:ext>
                  </a:extLst>
                </a:gridCol>
                <a:gridCol w="3276601">
                  <a:extLst>
                    <a:ext uri="{9D8B030D-6E8A-4147-A177-3AD203B41FA5}">
                      <a16:colId xmlns:a16="http://schemas.microsoft.com/office/drawing/2014/main" val="4113576247"/>
                    </a:ext>
                  </a:extLst>
                </a:gridCol>
              </a:tblGrid>
              <a:tr h="523428">
                <a:tc>
                  <a:txBody>
                    <a:bodyPr/>
                    <a:lstStyle/>
                    <a:p>
                      <a:pPr algn="l" fontAlgn="ctr"/>
                      <a:r>
                        <a:rPr lang="en-IN" sz="1400" b="1">
                          <a:effectLst/>
                        </a:rPr>
                        <a:t>High-level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a:effectLst/>
                        </a:rPr>
                        <a:t>Low-level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dirty="0">
                          <a:effectLst/>
                        </a:rPr>
                        <a:t>Benefits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extLst>
                  <a:ext uri="{0D108BD9-81ED-4DB2-BD59-A6C34878D82A}">
                    <a16:rowId xmlns:a16="http://schemas.microsoft.com/office/drawing/2014/main" val="84728242"/>
                  </a:ext>
                </a:extLst>
              </a:tr>
              <a:tr h="4658172">
                <a:tc>
                  <a:txBody>
                    <a:bodyPr/>
                    <a:lstStyle/>
                    <a:p>
                      <a:pPr algn="l" fontAlgn="ctr"/>
                      <a:r>
                        <a:rPr lang="en-IN">
                          <a:solidFill>
                            <a:srgbClr val="161513"/>
                          </a:solidFill>
                          <a:effectLst/>
                        </a:rPr>
                        <a:t>Authentication and Access Control</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buFont typeface="Arial" panose="020B0604020202020204" pitchFamily="34" charset="0"/>
                        <a:buChar char="•"/>
                      </a:pPr>
                      <a:r>
                        <a:rPr lang="en-US">
                          <a:solidFill>
                            <a:srgbClr val="161513"/>
                          </a:solidFill>
                          <a:effectLst/>
                        </a:rPr>
                        <a:t>Abstract authentication APIs that can incorporate a wide range of login mechanisms through a pluggable architecture.</a:t>
                      </a:r>
                    </a:p>
                    <a:p>
                      <a:pPr algn="l" fontAlgn="ctr">
                        <a:buFont typeface="Arial" panose="020B0604020202020204" pitchFamily="34" charset="0"/>
                        <a:buChar char="•"/>
                      </a:pPr>
                      <a:r>
                        <a:rPr lang="en-US">
                          <a:solidFill>
                            <a:srgbClr val="161513"/>
                          </a:solidFill>
                          <a:effectLst/>
                        </a:rPr>
                        <a:t>A comprehensive policy and permissions API that allows the developer to create and administer applications requiring fine-grained access to security-sensitive resources.</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r>
                        <a:rPr lang="en-US" dirty="0">
                          <a:solidFill>
                            <a:srgbClr val="161513"/>
                          </a:solidFill>
                          <a:effectLst/>
                        </a:rPr>
                        <a:t>Enables single sign-on of multiple authentication mechanisms and fine-grained access to resources based on the identity of the user or code signer. Support for timestamped signatures makes it easier to deploy signed code by avoiding the need to re-sign code when the signer's certificate expires.</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extLst>
                  <a:ext uri="{0D108BD9-81ED-4DB2-BD59-A6C34878D82A}">
                    <a16:rowId xmlns:a16="http://schemas.microsoft.com/office/drawing/2014/main" val="1622712213"/>
                  </a:ext>
                </a:extLst>
              </a:tr>
            </a:tbl>
          </a:graphicData>
        </a:graphic>
      </p:graphicFrame>
    </p:spTree>
    <p:extLst>
      <p:ext uri="{BB962C8B-B14F-4D97-AF65-F5344CB8AC3E}">
        <p14:creationId xmlns:p14="http://schemas.microsoft.com/office/powerpoint/2010/main" val="158817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34C6D-0585-47A8-91DA-AFA5E821F7E5}"/>
              </a:ext>
            </a:extLst>
          </p:cNvPr>
          <p:cNvSpPr>
            <a:spLocks noGrp="1"/>
          </p:cNvSpPr>
          <p:nvPr>
            <p:ph type="title"/>
          </p:nvPr>
        </p:nvSpPr>
        <p:spPr/>
        <p:txBody>
          <a:bodyPr/>
          <a:lstStyle/>
          <a:p>
            <a:r>
              <a:rPr lang="en-IN" dirty="0"/>
              <a:t>Java SE Security Mechanisms</a:t>
            </a:r>
          </a:p>
        </p:txBody>
      </p:sp>
      <p:graphicFrame>
        <p:nvGraphicFramePr>
          <p:cNvPr id="6" name="Table 5">
            <a:extLst>
              <a:ext uri="{FF2B5EF4-FFF2-40B4-BE49-F238E27FC236}">
                <a16:creationId xmlns:a16="http://schemas.microsoft.com/office/drawing/2014/main" id="{357929FD-0524-4100-BF57-227C27A1583E}"/>
              </a:ext>
            </a:extLst>
          </p:cNvPr>
          <p:cNvGraphicFramePr>
            <a:graphicFrameLocks noGrp="1"/>
          </p:cNvGraphicFramePr>
          <p:nvPr>
            <p:extLst>
              <p:ext uri="{D42A27DB-BD31-4B8C-83A1-F6EECF244321}">
                <p14:modId xmlns:p14="http://schemas.microsoft.com/office/powerpoint/2010/main" val="2975485325"/>
              </p:ext>
            </p:extLst>
          </p:nvPr>
        </p:nvGraphicFramePr>
        <p:xfrm>
          <a:off x="382917" y="1295400"/>
          <a:ext cx="8378166" cy="5181600"/>
        </p:xfrm>
        <a:graphic>
          <a:graphicData uri="http://schemas.openxmlformats.org/drawingml/2006/table">
            <a:tbl>
              <a:tblPr/>
              <a:tblGrid>
                <a:gridCol w="1977365">
                  <a:extLst>
                    <a:ext uri="{9D8B030D-6E8A-4147-A177-3AD203B41FA5}">
                      <a16:colId xmlns:a16="http://schemas.microsoft.com/office/drawing/2014/main" val="2026708291"/>
                    </a:ext>
                  </a:extLst>
                </a:gridCol>
                <a:gridCol w="3124200">
                  <a:extLst>
                    <a:ext uri="{9D8B030D-6E8A-4147-A177-3AD203B41FA5}">
                      <a16:colId xmlns:a16="http://schemas.microsoft.com/office/drawing/2014/main" val="1521912783"/>
                    </a:ext>
                  </a:extLst>
                </a:gridCol>
                <a:gridCol w="3276601">
                  <a:extLst>
                    <a:ext uri="{9D8B030D-6E8A-4147-A177-3AD203B41FA5}">
                      <a16:colId xmlns:a16="http://schemas.microsoft.com/office/drawing/2014/main" val="4113576247"/>
                    </a:ext>
                  </a:extLst>
                </a:gridCol>
              </a:tblGrid>
              <a:tr h="523428">
                <a:tc>
                  <a:txBody>
                    <a:bodyPr/>
                    <a:lstStyle/>
                    <a:p>
                      <a:pPr algn="l" fontAlgn="ctr"/>
                      <a:r>
                        <a:rPr lang="en-IN" sz="1400" b="1">
                          <a:effectLst/>
                        </a:rPr>
                        <a:t>High-level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a:effectLst/>
                        </a:rPr>
                        <a:t>Low-level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dirty="0">
                          <a:effectLst/>
                        </a:rPr>
                        <a:t>Benefits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extLst>
                  <a:ext uri="{0D108BD9-81ED-4DB2-BD59-A6C34878D82A}">
                    <a16:rowId xmlns:a16="http://schemas.microsoft.com/office/drawing/2014/main" val="84728242"/>
                  </a:ext>
                </a:extLst>
              </a:tr>
              <a:tr h="4658172">
                <a:tc>
                  <a:txBody>
                    <a:bodyPr/>
                    <a:lstStyle/>
                    <a:p>
                      <a:pPr algn="l" fontAlgn="ctr"/>
                      <a:r>
                        <a:rPr lang="en-IN">
                          <a:solidFill>
                            <a:srgbClr val="161513"/>
                          </a:solidFill>
                          <a:effectLst/>
                        </a:rPr>
                        <a:t>Secure Communications</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buFont typeface="Arial" panose="020B0604020202020204" pitchFamily="34" charset="0"/>
                        <a:buChar char="•"/>
                      </a:pPr>
                      <a:r>
                        <a:rPr lang="en-US" dirty="0">
                          <a:solidFill>
                            <a:srgbClr val="161513"/>
                          </a:solidFill>
                          <a:effectLst/>
                        </a:rPr>
                        <a:t>JSSE standard API, available in the javax.net and </a:t>
                      </a:r>
                      <a:r>
                        <a:rPr lang="en-US" dirty="0" err="1">
                          <a:solidFill>
                            <a:srgbClr val="161513"/>
                          </a:solidFill>
                          <a:effectLst/>
                        </a:rPr>
                        <a:t>javax.net.ssl</a:t>
                      </a:r>
                      <a:r>
                        <a:rPr lang="en-US" dirty="0">
                          <a:solidFill>
                            <a:srgbClr val="161513"/>
                          </a:solidFill>
                          <a:effectLst/>
                        </a:rPr>
                        <a:t> packages, which provides secure sockets for client and server-side applications, a non-blocking engine for producing and consuming streams of TLS/DTLS data, and key and trust manager interfaces.</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r>
                        <a:rPr lang="en-US" dirty="0">
                          <a:solidFill>
                            <a:srgbClr val="161513"/>
                          </a:solidFill>
                          <a:effectLst/>
                        </a:rPr>
                        <a:t>Authenticates peers over an untrusted network and protects the integrity and privacy of data transmitted between them.</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extLst>
                  <a:ext uri="{0D108BD9-81ED-4DB2-BD59-A6C34878D82A}">
                    <a16:rowId xmlns:a16="http://schemas.microsoft.com/office/drawing/2014/main" val="1622712213"/>
                  </a:ext>
                </a:extLst>
              </a:tr>
            </a:tbl>
          </a:graphicData>
        </a:graphic>
      </p:graphicFrame>
    </p:spTree>
    <p:extLst>
      <p:ext uri="{BB962C8B-B14F-4D97-AF65-F5344CB8AC3E}">
        <p14:creationId xmlns:p14="http://schemas.microsoft.com/office/powerpoint/2010/main" val="209552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User credentials are sent in clear / easy to decode format</a:t>
            </a:r>
          </a:p>
          <a:p>
            <a:pPr lvl="1"/>
            <a:r>
              <a:rPr lang="en-US" dirty="0"/>
              <a:t> Apply Salted Hash technique on the password.</a:t>
            </a:r>
          </a:p>
          <a:p>
            <a:r>
              <a:rPr lang="en-IN" dirty="0"/>
              <a:t>Session Fixation</a:t>
            </a:r>
          </a:p>
          <a:p>
            <a:pPr lvl="1"/>
            <a:r>
              <a:rPr lang="en-IN" dirty="0"/>
              <a:t> </a:t>
            </a:r>
            <a:r>
              <a:rPr lang="en-US" dirty="0"/>
              <a:t>Follow a secure session management lifecycle which includes proper initialization, maintenance, authentication and termination of the session token.</a:t>
            </a:r>
          </a:p>
          <a:p>
            <a:r>
              <a:rPr lang="en-IN" dirty="0"/>
              <a:t>Host Header Attack</a:t>
            </a:r>
          </a:p>
          <a:p>
            <a:pPr lvl="1"/>
            <a:r>
              <a:rPr lang="en-US" dirty="0"/>
              <a:t>The web application should use the SERVER_NAME instead of the Host header.</a:t>
            </a:r>
            <a:endParaRPr lang="en-IN"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49007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34C6D-0585-47A8-91DA-AFA5E821F7E5}"/>
              </a:ext>
            </a:extLst>
          </p:cNvPr>
          <p:cNvSpPr>
            <a:spLocks noGrp="1"/>
          </p:cNvSpPr>
          <p:nvPr>
            <p:ph type="title"/>
          </p:nvPr>
        </p:nvSpPr>
        <p:spPr/>
        <p:txBody>
          <a:bodyPr/>
          <a:lstStyle/>
          <a:p>
            <a:r>
              <a:rPr lang="en-IN" dirty="0"/>
              <a:t>Java SE Security Mechanisms</a:t>
            </a:r>
          </a:p>
        </p:txBody>
      </p:sp>
      <p:graphicFrame>
        <p:nvGraphicFramePr>
          <p:cNvPr id="6" name="Table 5">
            <a:extLst>
              <a:ext uri="{FF2B5EF4-FFF2-40B4-BE49-F238E27FC236}">
                <a16:creationId xmlns:a16="http://schemas.microsoft.com/office/drawing/2014/main" id="{357929FD-0524-4100-BF57-227C27A1583E}"/>
              </a:ext>
            </a:extLst>
          </p:cNvPr>
          <p:cNvGraphicFramePr>
            <a:graphicFrameLocks noGrp="1"/>
          </p:cNvGraphicFramePr>
          <p:nvPr>
            <p:extLst>
              <p:ext uri="{D42A27DB-BD31-4B8C-83A1-F6EECF244321}">
                <p14:modId xmlns:p14="http://schemas.microsoft.com/office/powerpoint/2010/main" val="867153758"/>
              </p:ext>
            </p:extLst>
          </p:nvPr>
        </p:nvGraphicFramePr>
        <p:xfrm>
          <a:off x="382917" y="1295400"/>
          <a:ext cx="8378166" cy="5278308"/>
        </p:xfrm>
        <a:graphic>
          <a:graphicData uri="http://schemas.openxmlformats.org/drawingml/2006/table">
            <a:tbl>
              <a:tblPr/>
              <a:tblGrid>
                <a:gridCol w="1977365">
                  <a:extLst>
                    <a:ext uri="{9D8B030D-6E8A-4147-A177-3AD203B41FA5}">
                      <a16:colId xmlns:a16="http://schemas.microsoft.com/office/drawing/2014/main" val="2026708291"/>
                    </a:ext>
                  </a:extLst>
                </a:gridCol>
                <a:gridCol w="3124200">
                  <a:extLst>
                    <a:ext uri="{9D8B030D-6E8A-4147-A177-3AD203B41FA5}">
                      <a16:colId xmlns:a16="http://schemas.microsoft.com/office/drawing/2014/main" val="1521912783"/>
                    </a:ext>
                  </a:extLst>
                </a:gridCol>
                <a:gridCol w="3276601">
                  <a:extLst>
                    <a:ext uri="{9D8B030D-6E8A-4147-A177-3AD203B41FA5}">
                      <a16:colId xmlns:a16="http://schemas.microsoft.com/office/drawing/2014/main" val="4113576247"/>
                    </a:ext>
                  </a:extLst>
                </a:gridCol>
              </a:tblGrid>
              <a:tr h="523428">
                <a:tc>
                  <a:txBody>
                    <a:bodyPr/>
                    <a:lstStyle/>
                    <a:p>
                      <a:pPr algn="l" fontAlgn="ctr"/>
                      <a:r>
                        <a:rPr lang="en-IN" sz="1400" b="1">
                          <a:effectLst/>
                        </a:rPr>
                        <a:t>High-level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a:effectLst/>
                        </a:rPr>
                        <a:t>Low-level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dirty="0">
                          <a:effectLst/>
                        </a:rPr>
                        <a:t>Benefits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extLst>
                  <a:ext uri="{0D108BD9-81ED-4DB2-BD59-A6C34878D82A}">
                    <a16:rowId xmlns:a16="http://schemas.microsoft.com/office/drawing/2014/main" val="84728242"/>
                  </a:ext>
                </a:extLst>
              </a:tr>
              <a:tr h="4658172">
                <a:tc>
                  <a:txBody>
                    <a:bodyPr/>
                    <a:lstStyle/>
                    <a:p>
                      <a:pPr algn="l" fontAlgn="ctr"/>
                      <a:r>
                        <a:rPr lang="en-IN">
                          <a:solidFill>
                            <a:srgbClr val="161513"/>
                          </a:solidFill>
                          <a:effectLst/>
                        </a:rPr>
                        <a:t>Secure Communications</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buFont typeface="Arial" panose="020B0604020202020204" pitchFamily="34" charset="0"/>
                        <a:buChar char="•"/>
                      </a:pPr>
                      <a:r>
                        <a:rPr lang="en-US" dirty="0">
                          <a:solidFill>
                            <a:srgbClr val="161513"/>
                          </a:solidFill>
                          <a:effectLst/>
                        </a:rPr>
                        <a:t>A JSSE provider named </a:t>
                      </a:r>
                      <a:r>
                        <a:rPr lang="en-US" dirty="0" err="1">
                          <a:solidFill>
                            <a:srgbClr val="161513"/>
                          </a:solidFill>
                          <a:effectLst/>
                        </a:rPr>
                        <a:t>SunJSSE</a:t>
                      </a:r>
                      <a:r>
                        <a:rPr lang="en-US" dirty="0">
                          <a:solidFill>
                            <a:srgbClr val="161513"/>
                          </a:solidFill>
                          <a:effectLst/>
                        </a:rPr>
                        <a:t> that provides cryptographic services including:</a:t>
                      </a:r>
                    </a:p>
                    <a:p>
                      <a:pPr marL="742950" lvl="1" indent="-285750" algn="l" fontAlgn="ctr">
                        <a:buFont typeface="Arial" panose="020B0604020202020204" pitchFamily="34" charset="0"/>
                        <a:buChar char="•"/>
                      </a:pPr>
                      <a:r>
                        <a:rPr lang="en-US" dirty="0">
                          <a:solidFill>
                            <a:srgbClr val="161513"/>
                          </a:solidFill>
                          <a:effectLst/>
                        </a:rPr>
                        <a:t>SSL 3.0, TLS (versions 1.0, 1.1, 1.2, and 1.3), and DTLS (versions 1.0 and 1.2) security protocols</a:t>
                      </a:r>
                    </a:p>
                    <a:p>
                      <a:pPr marL="742950" lvl="1" indent="-285750" algn="l" fontAlgn="ctr">
                        <a:buFont typeface="Arial" panose="020B0604020202020204" pitchFamily="34" charset="0"/>
                        <a:buChar char="•"/>
                      </a:pPr>
                      <a:r>
                        <a:rPr lang="en-US" dirty="0">
                          <a:solidFill>
                            <a:srgbClr val="161513"/>
                          </a:solidFill>
                          <a:effectLst/>
                        </a:rPr>
                        <a:t>Implementations of TLS and DTLS cipher suites, an X.509-based key manager and an X.509-based trust manager.</a:t>
                      </a:r>
                    </a:p>
                    <a:p>
                      <a:pPr algn="l" fontAlgn="ctr">
                        <a:buFont typeface="Arial" panose="020B0604020202020204" pitchFamily="34" charset="0"/>
                        <a:buChar char="•"/>
                      </a:pPr>
                      <a:r>
                        <a:rPr lang="en-US" dirty="0">
                          <a:solidFill>
                            <a:srgbClr val="161513"/>
                          </a:solidFill>
                          <a:effectLst/>
                        </a:rPr>
                        <a:t>.</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r>
                        <a:rPr lang="en-US" dirty="0">
                          <a:solidFill>
                            <a:srgbClr val="161513"/>
                          </a:solidFill>
                          <a:effectLst/>
                        </a:rPr>
                        <a:t>Authenticates peers over an untrusted network and protects the integrity and privacy of data transmitted between them.</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extLst>
                  <a:ext uri="{0D108BD9-81ED-4DB2-BD59-A6C34878D82A}">
                    <a16:rowId xmlns:a16="http://schemas.microsoft.com/office/drawing/2014/main" val="1622712213"/>
                  </a:ext>
                </a:extLst>
              </a:tr>
            </a:tbl>
          </a:graphicData>
        </a:graphic>
      </p:graphicFrame>
    </p:spTree>
    <p:extLst>
      <p:ext uri="{BB962C8B-B14F-4D97-AF65-F5344CB8AC3E}">
        <p14:creationId xmlns:p14="http://schemas.microsoft.com/office/powerpoint/2010/main" val="1526930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34C6D-0585-47A8-91DA-AFA5E821F7E5}"/>
              </a:ext>
            </a:extLst>
          </p:cNvPr>
          <p:cNvSpPr>
            <a:spLocks noGrp="1"/>
          </p:cNvSpPr>
          <p:nvPr>
            <p:ph type="title"/>
          </p:nvPr>
        </p:nvSpPr>
        <p:spPr/>
        <p:txBody>
          <a:bodyPr/>
          <a:lstStyle/>
          <a:p>
            <a:r>
              <a:rPr lang="en-IN" dirty="0"/>
              <a:t>Java SE Security Mechanisms</a:t>
            </a:r>
          </a:p>
        </p:txBody>
      </p:sp>
      <p:graphicFrame>
        <p:nvGraphicFramePr>
          <p:cNvPr id="6" name="Table 5">
            <a:extLst>
              <a:ext uri="{FF2B5EF4-FFF2-40B4-BE49-F238E27FC236}">
                <a16:creationId xmlns:a16="http://schemas.microsoft.com/office/drawing/2014/main" id="{357929FD-0524-4100-BF57-227C27A1583E}"/>
              </a:ext>
            </a:extLst>
          </p:cNvPr>
          <p:cNvGraphicFramePr>
            <a:graphicFrameLocks noGrp="1"/>
          </p:cNvGraphicFramePr>
          <p:nvPr>
            <p:extLst>
              <p:ext uri="{D42A27DB-BD31-4B8C-83A1-F6EECF244321}">
                <p14:modId xmlns:p14="http://schemas.microsoft.com/office/powerpoint/2010/main" val="167458129"/>
              </p:ext>
            </p:extLst>
          </p:nvPr>
        </p:nvGraphicFramePr>
        <p:xfrm>
          <a:off x="382917" y="1295400"/>
          <a:ext cx="8378166" cy="5181600"/>
        </p:xfrm>
        <a:graphic>
          <a:graphicData uri="http://schemas.openxmlformats.org/drawingml/2006/table">
            <a:tbl>
              <a:tblPr/>
              <a:tblGrid>
                <a:gridCol w="1977365">
                  <a:extLst>
                    <a:ext uri="{9D8B030D-6E8A-4147-A177-3AD203B41FA5}">
                      <a16:colId xmlns:a16="http://schemas.microsoft.com/office/drawing/2014/main" val="2026708291"/>
                    </a:ext>
                  </a:extLst>
                </a:gridCol>
                <a:gridCol w="3124200">
                  <a:extLst>
                    <a:ext uri="{9D8B030D-6E8A-4147-A177-3AD203B41FA5}">
                      <a16:colId xmlns:a16="http://schemas.microsoft.com/office/drawing/2014/main" val="1521912783"/>
                    </a:ext>
                  </a:extLst>
                </a:gridCol>
                <a:gridCol w="3276601">
                  <a:extLst>
                    <a:ext uri="{9D8B030D-6E8A-4147-A177-3AD203B41FA5}">
                      <a16:colId xmlns:a16="http://schemas.microsoft.com/office/drawing/2014/main" val="4113576247"/>
                    </a:ext>
                  </a:extLst>
                </a:gridCol>
              </a:tblGrid>
              <a:tr h="523428">
                <a:tc>
                  <a:txBody>
                    <a:bodyPr/>
                    <a:lstStyle/>
                    <a:p>
                      <a:pPr algn="l" fontAlgn="ctr"/>
                      <a:r>
                        <a:rPr lang="en-IN" sz="1400" b="1">
                          <a:effectLst/>
                        </a:rPr>
                        <a:t>High-level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a:effectLst/>
                        </a:rPr>
                        <a:t>Low-level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dirty="0">
                          <a:effectLst/>
                        </a:rPr>
                        <a:t>Benefits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extLst>
                  <a:ext uri="{0D108BD9-81ED-4DB2-BD59-A6C34878D82A}">
                    <a16:rowId xmlns:a16="http://schemas.microsoft.com/office/drawing/2014/main" val="84728242"/>
                  </a:ext>
                </a:extLst>
              </a:tr>
              <a:tr h="4658172">
                <a:tc>
                  <a:txBody>
                    <a:bodyPr/>
                    <a:lstStyle/>
                    <a:p>
                      <a:pPr algn="l" fontAlgn="ctr"/>
                      <a:r>
                        <a:rPr lang="en-IN">
                          <a:solidFill>
                            <a:srgbClr val="161513"/>
                          </a:solidFill>
                          <a:effectLst/>
                        </a:rPr>
                        <a:t>Secure Communications</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buFont typeface="Arial" panose="020B0604020202020204" pitchFamily="34" charset="0"/>
                        <a:buChar char="•"/>
                      </a:pPr>
                      <a:r>
                        <a:rPr lang="en-US" dirty="0">
                          <a:solidFill>
                            <a:srgbClr val="161513"/>
                          </a:solidFill>
                          <a:effectLst/>
                        </a:rPr>
                        <a:t>The Java GSS-API, which provides uniform access to security services on a variety of underlying security mechanisms, including Kerberos.</a:t>
                      </a:r>
                    </a:p>
                    <a:p>
                      <a:pPr algn="l" fontAlgn="ctr">
                        <a:buFont typeface="Arial" panose="020B0604020202020204" pitchFamily="34" charset="0"/>
                        <a:buChar char="•"/>
                      </a:pPr>
                      <a:r>
                        <a:rPr lang="en-US" dirty="0">
                          <a:solidFill>
                            <a:srgbClr val="161513"/>
                          </a:solidFill>
                          <a:effectLst/>
                        </a:rPr>
                        <a:t>The Java Simple Authentication and Security Layer (SASL), which specifies a protocol for authentication and optional establishment of a security layer between client and server applications</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r>
                        <a:rPr lang="en-US" dirty="0">
                          <a:solidFill>
                            <a:srgbClr val="161513"/>
                          </a:solidFill>
                          <a:effectLst/>
                        </a:rPr>
                        <a:t>Authenticates peers over an untrusted network and protects the integrity and privacy of data transmitted between them.</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extLst>
                  <a:ext uri="{0D108BD9-81ED-4DB2-BD59-A6C34878D82A}">
                    <a16:rowId xmlns:a16="http://schemas.microsoft.com/office/drawing/2014/main" val="1622712213"/>
                  </a:ext>
                </a:extLst>
              </a:tr>
            </a:tbl>
          </a:graphicData>
        </a:graphic>
      </p:graphicFrame>
    </p:spTree>
    <p:extLst>
      <p:ext uri="{BB962C8B-B14F-4D97-AF65-F5344CB8AC3E}">
        <p14:creationId xmlns:p14="http://schemas.microsoft.com/office/powerpoint/2010/main" val="294771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34C6D-0585-47A8-91DA-AFA5E821F7E5}"/>
              </a:ext>
            </a:extLst>
          </p:cNvPr>
          <p:cNvSpPr>
            <a:spLocks noGrp="1"/>
          </p:cNvSpPr>
          <p:nvPr>
            <p:ph type="title"/>
          </p:nvPr>
        </p:nvSpPr>
        <p:spPr/>
        <p:txBody>
          <a:bodyPr/>
          <a:lstStyle/>
          <a:p>
            <a:r>
              <a:rPr lang="en-IN" dirty="0"/>
              <a:t>Java SE Security Mechanisms</a:t>
            </a:r>
          </a:p>
        </p:txBody>
      </p:sp>
      <p:graphicFrame>
        <p:nvGraphicFramePr>
          <p:cNvPr id="6" name="Table 5">
            <a:extLst>
              <a:ext uri="{FF2B5EF4-FFF2-40B4-BE49-F238E27FC236}">
                <a16:creationId xmlns:a16="http://schemas.microsoft.com/office/drawing/2014/main" id="{357929FD-0524-4100-BF57-227C27A1583E}"/>
              </a:ext>
            </a:extLst>
          </p:cNvPr>
          <p:cNvGraphicFramePr>
            <a:graphicFrameLocks noGrp="1"/>
          </p:cNvGraphicFramePr>
          <p:nvPr>
            <p:extLst>
              <p:ext uri="{D42A27DB-BD31-4B8C-83A1-F6EECF244321}">
                <p14:modId xmlns:p14="http://schemas.microsoft.com/office/powerpoint/2010/main" val="4061698686"/>
              </p:ext>
            </p:extLst>
          </p:nvPr>
        </p:nvGraphicFramePr>
        <p:xfrm>
          <a:off x="382917" y="1280474"/>
          <a:ext cx="8378166" cy="5552628"/>
        </p:xfrm>
        <a:graphic>
          <a:graphicData uri="http://schemas.openxmlformats.org/drawingml/2006/table">
            <a:tbl>
              <a:tblPr/>
              <a:tblGrid>
                <a:gridCol w="1977365">
                  <a:extLst>
                    <a:ext uri="{9D8B030D-6E8A-4147-A177-3AD203B41FA5}">
                      <a16:colId xmlns:a16="http://schemas.microsoft.com/office/drawing/2014/main" val="2026708291"/>
                    </a:ext>
                  </a:extLst>
                </a:gridCol>
                <a:gridCol w="3124200">
                  <a:extLst>
                    <a:ext uri="{9D8B030D-6E8A-4147-A177-3AD203B41FA5}">
                      <a16:colId xmlns:a16="http://schemas.microsoft.com/office/drawing/2014/main" val="1521912783"/>
                    </a:ext>
                  </a:extLst>
                </a:gridCol>
                <a:gridCol w="3276601">
                  <a:extLst>
                    <a:ext uri="{9D8B030D-6E8A-4147-A177-3AD203B41FA5}">
                      <a16:colId xmlns:a16="http://schemas.microsoft.com/office/drawing/2014/main" val="4113576247"/>
                    </a:ext>
                  </a:extLst>
                </a:gridCol>
              </a:tblGrid>
              <a:tr h="523428">
                <a:tc>
                  <a:txBody>
                    <a:bodyPr/>
                    <a:lstStyle/>
                    <a:p>
                      <a:pPr algn="l" fontAlgn="ctr"/>
                      <a:r>
                        <a:rPr lang="en-IN" sz="1400" b="1">
                          <a:effectLst/>
                        </a:rPr>
                        <a:t>High-level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a:effectLst/>
                        </a:rPr>
                        <a:t>Low-level Features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tc>
                  <a:txBody>
                    <a:bodyPr/>
                    <a:lstStyle/>
                    <a:p>
                      <a:pPr algn="l" fontAlgn="ctr"/>
                      <a:r>
                        <a:rPr lang="en-IN" sz="1400" dirty="0">
                          <a:effectLst/>
                        </a:rPr>
                        <a:t>Benefits</a:t>
                      </a:r>
                    </a:p>
                  </a:txBody>
                  <a:tcPr marL="67949" marR="67949" marT="33975" marB="33975"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E1DDDA"/>
                    </a:solidFill>
                  </a:tcPr>
                </a:tc>
                <a:extLst>
                  <a:ext uri="{0D108BD9-81ED-4DB2-BD59-A6C34878D82A}">
                    <a16:rowId xmlns:a16="http://schemas.microsoft.com/office/drawing/2014/main" val="84728242"/>
                  </a:ext>
                </a:extLst>
              </a:tr>
              <a:tr h="4658172">
                <a:tc>
                  <a:txBody>
                    <a:bodyPr/>
                    <a:lstStyle/>
                    <a:p>
                      <a:pPr algn="l" fontAlgn="ctr"/>
                      <a:r>
                        <a:rPr lang="en-IN">
                          <a:solidFill>
                            <a:srgbClr val="161513"/>
                          </a:solidFill>
                          <a:effectLst/>
                        </a:rPr>
                        <a:t>Public Key Infrastructure (PKI)</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r>
                        <a:rPr lang="en-IN">
                          <a:solidFill>
                            <a:srgbClr val="161513"/>
                          </a:solidFill>
                          <a:effectLst/>
                        </a:rPr>
                        <a:t>Tools for managing keys and certificates and comprehensive, abstract APIs with support for the following features and algorithms:</a:t>
                      </a:r>
                    </a:p>
                    <a:p>
                      <a:pPr algn="l" fontAlgn="ctr">
                        <a:buFont typeface="Arial" panose="020B0604020202020204" pitchFamily="34" charset="0"/>
                        <a:buChar char="•"/>
                      </a:pPr>
                      <a:r>
                        <a:rPr lang="en-IN">
                          <a:solidFill>
                            <a:srgbClr val="161513"/>
                          </a:solidFill>
                          <a:effectLst/>
                        </a:rPr>
                        <a:t>Certificates and Certificate Revocation Lists (CRLs): X.509</a:t>
                      </a:r>
                    </a:p>
                    <a:p>
                      <a:pPr algn="l" fontAlgn="ctr">
                        <a:buFont typeface="Arial" panose="020B0604020202020204" pitchFamily="34" charset="0"/>
                        <a:buChar char="•"/>
                      </a:pPr>
                      <a:r>
                        <a:rPr lang="en-IN">
                          <a:solidFill>
                            <a:srgbClr val="161513"/>
                          </a:solidFill>
                          <a:effectLst/>
                        </a:rPr>
                        <a:t>Certification Path Validators and Builders: PKIX, Online Certificate Status Protocol (OCSP)</a:t>
                      </a:r>
                    </a:p>
                    <a:p>
                      <a:pPr algn="l" fontAlgn="ctr">
                        <a:buFont typeface="Arial" panose="020B0604020202020204" pitchFamily="34" charset="0"/>
                        <a:buChar char="•"/>
                      </a:pPr>
                      <a:r>
                        <a:rPr lang="en-IN">
                          <a:solidFill>
                            <a:srgbClr val="161513"/>
                          </a:solidFill>
                          <a:effectLst/>
                        </a:rPr>
                        <a:t>KeyStores: PKCS#11, PKCS#12</a:t>
                      </a:r>
                    </a:p>
                    <a:p>
                      <a:pPr algn="l" fontAlgn="ctr">
                        <a:buFont typeface="Arial" panose="020B0604020202020204" pitchFamily="34" charset="0"/>
                        <a:buChar char="•"/>
                      </a:pPr>
                      <a:r>
                        <a:rPr lang="en-IN">
                          <a:solidFill>
                            <a:srgbClr val="161513"/>
                          </a:solidFill>
                          <a:effectLst/>
                        </a:rPr>
                        <a:t>Certificate Stores (Repositories): LDAP, java.util.Collection</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tc>
                  <a:txBody>
                    <a:bodyPr/>
                    <a:lstStyle/>
                    <a:p>
                      <a:pPr algn="l" fontAlgn="ctr"/>
                      <a:r>
                        <a:rPr lang="en-US" dirty="0">
                          <a:solidFill>
                            <a:srgbClr val="161513"/>
                          </a:solidFill>
                          <a:effectLst/>
                        </a:rPr>
                        <a:t>Eases the development and deployment of complex PKI applications. Support for OCSP provides a more scalable and timely method for applications to check certificate revocation status.</a:t>
                      </a:r>
                    </a:p>
                  </a:txBody>
                  <a:tcPr anchor="ctr">
                    <a:lnL w="7620" cap="flat" cmpd="sng" algn="ctr">
                      <a:solidFill>
                        <a:srgbClr val="8B8580"/>
                      </a:solidFill>
                      <a:prstDash val="solid"/>
                      <a:round/>
                      <a:headEnd type="none" w="med" len="med"/>
                      <a:tailEnd type="none" w="med" len="med"/>
                    </a:lnL>
                    <a:lnR w="7620" cap="flat" cmpd="sng" algn="ctr">
                      <a:solidFill>
                        <a:srgbClr val="8B8580"/>
                      </a:solidFill>
                      <a:prstDash val="solid"/>
                      <a:round/>
                      <a:headEnd type="none" w="med" len="med"/>
                      <a:tailEnd type="none" w="med" len="med"/>
                    </a:lnR>
                    <a:lnT w="7620" cap="flat" cmpd="sng" algn="ctr">
                      <a:solidFill>
                        <a:srgbClr val="8B8580"/>
                      </a:solidFill>
                      <a:prstDash val="solid"/>
                      <a:round/>
                      <a:headEnd type="none" w="med" len="med"/>
                      <a:tailEnd type="none" w="med" len="med"/>
                    </a:lnT>
                    <a:lnB w="7620" cap="flat" cmpd="sng" algn="ctr">
                      <a:solidFill>
                        <a:srgbClr val="8B8580"/>
                      </a:solidFill>
                      <a:prstDash val="solid"/>
                      <a:round/>
                      <a:headEnd type="none" w="med" len="med"/>
                      <a:tailEnd type="none" w="med" len="med"/>
                    </a:lnB>
                    <a:solidFill>
                      <a:srgbClr val="FFFFFF"/>
                    </a:solidFill>
                  </a:tcPr>
                </a:tc>
                <a:extLst>
                  <a:ext uri="{0D108BD9-81ED-4DB2-BD59-A6C34878D82A}">
                    <a16:rowId xmlns:a16="http://schemas.microsoft.com/office/drawing/2014/main" val="1622712213"/>
                  </a:ext>
                </a:extLst>
              </a:tr>
            </a:tbl>
          </a:graphicData>
        </a:graphic>
      </p:graphicFrame>
    </p:spTree>
    <p:extLst>
      <p:ext uri="{BB962C8B-B14F-4D97-AF65-F5344CB8AC3E}">
        <p14:creationId xmlns:p14="http://schemas.microsoft.com/office/powerpoint/2010/main" val="310271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BEFD30-7BBD-4392-9B26-F1C64D59DB75}"/>
              </a:ext>
            </a:extLst>
          </p:cNvPr>
          <p:cNvSpPr>
            <a:spLocks noGrp="1"/>
          </p:cNvSpPr>
          <p:nvPr>
            <p:ph sz="quarter" idx="12"/>
          </p:nvPr>
        </p:nvSpPr>
        <p:spPr/>
        <p:txBody>
          <a:bodyPr/>
          <a:lstStyle/>
          <a:p>
            <a:r>
              <a:rPr lang="en-US" dirty="0"/>
              <a:t>The Java Cryptography Architecture (JCA) is a major piece of the platform, and contains </a:t>
            </a:r>
          </a:p>
          <a:p>
            <a:r>
              <a:rPr lang="en-US" dirty="0"/>
              <a:t>a "provider" architecture and a set of APIs for digital signatures </a:t>
            </a:r>
          </a:p>
          <a:p>
            <a:r>
              <a:rPr lang="en-US" dirty="0"/>
              <a:t>message digests (hashes) </a:t>
            </a:r>
          </a:p>
          <a:p>
            <a:r>
              <a:rPr lang="en-US" dirty="0"/>
              <a:t>certificates and certificate validation </a:t>
            </a:r>
          </a:p>
          <a:p>
            <a:r>
              <a:rPr lang="en-US" dirty="0"/>
              <a:t>encryption (symmetric/asymmetric block/stream ciphers) </a:t>
            </a:r>
          </a:p>
          <a:p>
            <a:r>
              <a:rPr lang="en-US" dirty="0"/>
              <a:t>key generation and management, and secure random number generation.</a:t>
            </a:r>
            <a:endParaRPr lang="en-IN" dirty="0"/>
          </a:p>
        </p:txBody>
      </p:sp>
      <p:sp>
        <p:nvSpPr>
          <p:cNvPr id="3" name="Title 2">
            <a:extLst>
              <a:ext uri="{FF2B5EF4-FFF2-40B4-BE49-F238E27FC236}">
                <a16:creationId xmlns:a16="http://schemas.microsoft.com/office/drawing/2014/main" id="{069DC18F-B180-46B0-8C5B-B4036D5A608F}"/>
              </a:ext>
            </a:extLst>
          </p:cNvPr>
          <p:cNvSpPr>
            <a:spLocks noGrp="1"/>
          </p:cNvSpPr>
          <p:nvPr>
            <p:ph type="title"/>
          </p:nvPr>
        </p:nvSpPr>
        <p:spPr/>
        <p:txBody>
          <a:bodyPr/>
          <a:lstStyle/>
          <a:p>
            <a:r>
              <a:rPr lang="en-IN" dirty="0"/>
              <a:t>Java Cryptography Architecture</a:t>
            </a:r>
          </a:p>
        </p:txBody>
      </p:sp>
    </p:spTree>
    <p:extLst>
      <p:ext uri="{BB962C8B-B14F-4D97-AF65-F5344CB8AC3E}">
        <p14:creationId xmlns:p14="http://schemas.microsoft.com/office/powerpoint/2010/main" val="1507466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9DC18F-B180-46B0-8C5B-B4036D5A608F}"/>
              </a:ext>
            </a:extLst>
          </p:cNvPr>
          <p:cNvSpPr>
            <a:spLocks noGrp="1"/>
          </p:cNvSpPr>
          <p:nvPr>
            <p:ph type="title"/>
          </p:nvPr>
        </p:nvSpPr>
        <p:spPr/>
        <p:txBody>
          <a:bodyPr/>
          <a:lstStyle/>
          <a:p>
            <a:r>
              <a:rPr lang="en-IN" dirty="0"/>
              <a:t>Java Cryptography Architecture</a:t>
            </a:r>
          </a:p>
        </p:txBody>
      </p:sp>
      <p:pic>
        <p:nvPicPr>
          <p:cNvPr id="7" name="Picture 6">
            <a:extLst>
              <a:ext uri="{FF2B5EF4-FFF2-40B4-BE49-F238E27FC236}">
                <a16:creationId xmlns:a16="http://schemas.microsoft.com/office/drawing/2014/main" id="{0BD7EF78-3024-4EDD-A7BE-4CED810DC0AB}"/>
              </a:ext>
            </a:extLst>
          </p:cNvPr>
          <p:cNvPicPr>
            <a:picLocks noChangeAspect="1"/>
          </p:cNvPicPr>
          <p:nvPr/>
        </p:nvPicPr>
        <p:blipFill>
          <a:blip r:embed="rId2"/>
          <a:stretch>
            <a:fillRect/>
          </a:stretch>
        </p:blipFill>
        <p:spPr>
          <a:xfrm>
            <a:off x="455536" y="1486526"/>
            <a:ext cx="8348140" cy="4685673"/>
          </a:xfrm>
          <a:prstGeom prst="rect">
            <a:avLst/>
          </a:prstGeom>
        </p:spPr>
      </p:pic>
    </p:spTree>
    <p:extLst>
      <p:ext uri="{BB962C8B-B14F-4D97-AF65-F5344CB8AC3E}">
        <p14:creationId xmlns:p14="http://schemas.microsoft.com/office/powerpoint/2010/main" val="3478206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BEFD30-7BBD-4392-9B26-F1C64D59DB75}"/>
              </a:ext>
            </a:extLst>
          </p:cNvPr>
          <p:cNvSpPr>
            <a:spLocks noGrp="1"/>
          </p:cNvSpPr>
          <p:nvPr>
            <p:ph sz="quarter" idx="12"/>
          </p:nvPr>
        </p:nvSpPr>
        <p:spPr/>
        <p:txBody>
          <a:bodyPr/>
          <a:lstStyle/>
          <a:p>
            <a:pPr marL="225425" lvl="1" indent="0">
              <a:buNone/>
            </a:pPr>
            <a:r>
              <a:rPr lang="en-IN" dirty="0"/>
              <a:t>Algorithm independence</a:t>
            </a:r>
          </a:p>
          <a:p>
            <a:pPr marL="225425" lvl="1" indent="0">
              <a:buNone/>
            </a:pPr>
            <a:r>
              <a:rPr lang="en-IN" dirty="0"/>
              <a:t>– specification of engine classes</a:t>
            </a:r>
          </a:p>
          <a:p>
            <a:pPr marL="225425" lvl="1" indent="0">
              <a:buNone/>
            </a:pPr>
            <a:r>
              <a:rPr lang="en-IN" dirty="0"/>
              <a:t>● Algorithm extensibility</a:t>
            </a:r>
          </a:p>
          <a:p>
            <a:pPr marL="225425" lvl="1" indent="0">
              <a:buNone/>
            </a:pPr>
            <a:r>
              <a:rPr lang="en-IN" dirty="0"/>
              <a:t>– easy </a:t>
            </a:r>
            <a:r>
              <a:rPr lang="en-IN" dirty="0" err="1"/>
              <a:t>updation</a:t>
            </a:r>
            <a:r>
              <a:rPr lang="en-IN" dirty="0"/>
              <a:t> of engine classes with new</a:t>
            </a:r>
          </a:p>
          <a:p>
            <a:pPr marL="225425" lvl="1" indent="0">
              <a:buNone/>
            </a:pPr>
            <a:r>
              <a:rPr lang="en-IN" dirty="0"/>
              <a:t>algorithms</a:t>
            </a:r>
          </a:p>
          <a:p>
            <a:pPr marL="225425" lvl="1" indent="0">
              <a:buNone/>
            </a:pPr>
            <a:r>
              <a:rPr lang="en-IN" dirty="0"/>
              <a:t>● Implementation independence</a:t>
            </a:r>
          </a:p>
          <a:p>
            <a:pPr marL="225425" lvl="1" indent="0">
              <a:buNone/>
            </a:pPr>
            <a:r>
              <a:rPr lang="en-IN" dirty="0"/>
              <a:t>– use of cryptographic service providers</a:t>
            </a:r>
          </a:p>
          <a:p>
            <a:pPr marL="225425" lvl="1" indent="0">
              <a:buNone/>
            </a:pPr>
            <a:r>
              <a:rPr lang="en-IN" dirty="0"/>
              <a:t>● Implementation interoperability</a:t>
            </a:r>
          </a:p>
          <a:p>
            <a:pPr marL="225425" lvl="1" indent="0">
              <a:buNone/>
            </a:pPr>
            <a:r>
              <a:rPr lang="en-IN" dirty="0"/>
              <a:t>– providers working with each other</a:t>
            </a:r>
          </a:p>
        </p:txBody>
      </p:sp>
      <p:sp>
        <p:nvSpPr>
          <p:cNvPr id="3" name="Title 2">
            <a:extLst>
              <a:ext uri="{FF2B5EF4-FFF2-40B4-BE49-F238E27FC236}">
                <a16:creationId xmlns:a16="http://schemas.microsoft.com/office/drawing/2014/main" id="{069DC18F-B180-46B0-8C5B-B4036D5A608F}"/>
              </a:ext>
            </a:extLst>
          </p:cNvPr>
          <p:cNvSpPr>
            <a:spLocks noGrp="1"/>
          </p:cNvSpPr>
          <p:nvPr>
            <p:ph type="title"/>
          </p:nvPr>
        </p:nvSpPr>
        <p:spPr/>
        <p:txBody>
          <a:bodyPr/>
          <a:lstStyle/>
          <a:p>
            <a:r>
              <a:rPr lang="en-IN" dirty="0"/>
              <a:t>Java Cryptography Design Principles</a:t>
            </a:r>
          </a:p>
        </p:txBody>
      </p:sp>
    </p:spTree>
    <p:extLst>
      <p:ext uri="{BB962C8B-B14F-4D97-AF65-F5344CB8AC3E}">
        <p14:creationId xmlns:p14="http://schemas.microsoft.com/office/powerpoint/2010/main" val="1311261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9DC18F-B180-46B0-8C5B-B4036D5A608F}"/>
              </a:ext>
            </a:extLst>
          </p:cNvPr>
          <p:cNvSpPr>
            <a:spLocks noGrp="1"/>
          </p:cNvSpPr>
          <p:nvPr>
            <p:ph type="title"/>
          </p:nvPr>
        </p:nvSpPr>
        <p:spPr/>
        <p:txBody>
          <a:bodyPr/>
          <a:lstStyle/>
          <a:p>
            <a:r>
              <a:rPr lang="en-IN" dirty="0"/>
              <a:t>Java Cryptography Architecture</a:t>
            </a:r>
          </a:p>
        </p:txBody>
      </p:sp>
      <p:pic>
        <p:nvPicPr>
          <p:cNvPr id="9" name="Picture 8">
            <a:extLst>
              <a:ext uri="{FF2B5EF4-FFF2-40B4-BE49-F238E27FC236}">
                <a16:creationId xmlns:a16="http://schemas.microsoft.com/office/drawing/2014/main" id="{9E5C6A46-5AD4-4532-B104-B11F4E048DD1}"/>
              </a:ext>
            </a:extLst>
          </p:cNvPr>
          <p:cNvPicPr>
            <a:picLocks noChangeAspect="1"/>
          </p:cNvPicPr>
          <p:nvPr/>
        </p:nvPicPr>
        <p:blipFill rotWithShape="1">
          <a:blip r:embed="rId2"/>
          <a:srcRect l="26512" t="24560" r="25155" b="10255"/>
          <a:stretch/>
        </p:blipFill>
        <p:spPr>
          <a:xfrm>
            <a:off x="609600" y="1295400"/>
            <a:ext cx="7848600" cy="5257800"/>
          </a:xfrm>
          <a:prstGeom prst="rect">
            <a:avLst/>
          </a:prstGeom>
        </p:spPr>
      </p:pic>
    </p:spTree>
    <p:extLst>
      <p:ext uri="{BB962C8B-B14F-4D97-AF65-F5344CB8AC3E}">
        <p14:creationId xmlns:p14="http://schemas.microsoft.com/office/powerpoint/2010/main" val="4119590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15C64-FFA0-4255-91DD-EF9DD41E9832}"/>
              </a:ext>
            </a:extLst>
          </p:cNvPr>
          <p:cNvSpPr>
            <a:spLocks noGrp="1"/>
          </p:cNvSpPr>
          <p:nvPr>
            <p:ph type="title"/>
          </p:nvPr>
        </p:nvSpPr>
        <p:spPr/>
        <p:txBody>
          <a:bodyPr/>
          <a:lstStyle/>
          <a:p>
            <a:r>
              <a:rPr lang="en-IN" dirty="0"/>
              <a:t>Providers</a:t>
            </a:r>
          </a:p>
        </p:txBody>
      </p:sp>
      <p:pic>
        <p:nvPicPr>
          <p:cNvPr id="5" name="Picture 4">
            <a:extLst>
              <a:ext uri="{FF2B5EF4-FFF2-40B4-BE49-F238E27FC236}">
                <a16:creationId xmlns:a16="http://schemas.microsoft.com/office/drawing/2014/main" id="{87DC2599-044F-4661-9641-12D7B8488986}"/>
              </a:ext>
            </a:extLst>
          </p:cNvPr>
          <p:cNvPicPr>
            <a:picLocks noChangeAspect="1"/>
          </p:cNvPicPr>
          <p:nvPr/>
        </p:nvPicPr>
        <p:blipFill rotWithShape="1">
          <a:blip r:embed="rId2"/>
          <a:srcRect l="20833" t="35185" r="20833" b="7037"/>
          <a:stretch/>
        </p:blipFill>
        <p:spPr>
          <a:xfrm>
            <a:off x="609600" y="1524000"/>
            <a:ext cx="8206154" cy="4724400"/>
          </a:xfrm>
          <a:prstGeom prst="rect">
            <a:avLst/>
          </a:prstGeom>
        </p:spPr>
      </p:pic>
    </p:spTree>
    <p:extLst>
      <p:ext uri="{BB962C8B-B14F-4D97-AF65-F5344CB8AC3E}">
        <p14:creationId xmlns:p14="http://schemas.microsoft.com/office/powerpoint/2010/main" val="3701602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BA6B7-0A51-487A-8E43-9C92ABBB0B99}"/>
              </a:ext>
            </a:extLst>
          </p:cNvPr>
          <p:cNvSpPr>
            <a:spLocks noGrp="1"/>
          </p:cNvSpPr>
          <p:nvPr>
            <p:ph sz="quarter" idx="12"/>
          </p:nvPr>
        </p:nvSpPr>
        <p:spPr/>
        <p:txBody>
          <a:bodyPr/>
          <a:lstStyle/>
          <a:p>
            <a:r>
              <a:rPr lang="en-US" dirty="0"/>
              <a:t>Provide the interface to a specific type of cryptographic service</a:t>
            </a:r>
          </a:p>
          <a:p>
            <a:pPr lvl="1"/>
            <a:r>
              <a:rPr lang="en-US" dirty="0"/>
              <a:t>cryptographic </a:t>
            </a:r>
            <a:r>
              <a:rPr lang="en-US" dirty="0" err="1"/>
              <a:t>operatoins</a:t>
            </a:r>
            <a:endParaRPr lang="en-US" dirty="0"/>
          </a:p>
          <a:p>
            <a:pPr lvl="1"/>
            <a:r>
              <a:rPr lang="en-US" dirty="0"/>
              <a:t>generators or </a:t>
            </a:r>
            <a:r>
              <a:rPr lang="en-US" dirty="0" err="1"/>
              <a:t>converers</a:t>
            </a:r>
            <a:r>
              <a:rPr lang="en-US" dirty="0"/>
              <a:t> of cryptographic material</a:t>
            </a:r>
          </a:p>
          <a:p>
            <a:pPr lvl="1"/>
            <a:r>
              <a:rPr lang="en-US" dirty="0"/>
              <a:t>objects (</a:t>
            </a:r>
            <a:r>
              <a:rPr lang="en-US" dirty="0" err="1"/>
              <a:t>keystores</a:t>
            </a:r>
            <a:r>
              <a:rPr lang="en-US" dirty="0"/>
              <a:t> or certificates)</a:t>
            </a:r>
            <a:endParaRPr lang="en-IN" dirty="0"/>
          </a:p>
        </p:txBody>
      </p:sp>
      <p:sp>
        <p:nvSpPr>
          <p:cNvPr id="3" name="Title 2">
            <a:extLst>
              <a:ext uri="{FF2B5EF4-FFF2-40B4-BE49-F238E27FC236}">
                <a16:creationId xmlns:a16="http://schemas.microsoft.com/office/drawing/2014/main" id="{E03951D7-5911-4640-AD09-0FECD648BC40}"/>
              </a:ext>
            </a:extLst>
          </p:cNvPr>
          <p:cNvSpPr>
            <a:spLocks noGrp="1"/>
          </p:cNvSpPr>
          <p:nvPr>
            <p:ph type="title"/>
          </p:nvPr>
        </p:nvSpPr>
        <p:spPr/>
        <p:txBody>
          <a:bodyPr/>
          <a:lstStyle/>
          <a:p>
            <a:r>
              <a:rPr lang="en-IN" dirty="0"/>
              <a:t>JCA Engine Classes</a:t>
            </a:r>
          </a:p>
        </p:txBody>
      </p:sp>
    </p:spTree>
    <p:extLst>
      <p:ext uri="{BB962C8B-B14F-4D97-AF65-F5344CB8AC3E}">
        <p14:creationId xmlns:p14="http://schemas.microsoft.com/office/powerpoint/2010/main" val="3494338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4BA6B7-0A51-487A-8E43-9C92ABBB0B99}"/>
              </a:ext>
            </a:extLst>
          </p:cNvPr>
          <p:cNvSpPr>
            <a:spLocks noGrp="1"/>
          </p:cNvSpPr>
          <p:nvPr>
            <p:ph sz="quarter" idx="12"/>
          </p:nvPr>
        </p:nvSpPr>
        <p:spPr/>
        <p:txBody>
          <a:bodyPr>
            <a:normAutofit fontScale="85000" lnSpcReduction="20000"/>
          </a:bodyPr>
          <a:lstStyle/>
          <a:p>
            <a:pPr marL="0" indent="0">
              <a:buNone/>
            </a:pPr>
            <a:r>
              <a:rPr lang="en-US" dirty="0" err="1"/>
              <a:t>MessageDigest</a:t>
            </a:r>
            <a:r>
              <a:rPr lang="en-US" dirty="0"/>
              <a:t> (produces hash value)</a:t>
            </a:r>
          </a:p>
          <a:p>
            <a:pPr marL="0" indent="0">
              <a:buNone/>
            </a:pPr>
            <a:r>
              <a:rPr lang="en-US" dirty="0"/>
              <a:t>● Signature (produces digital signature)</a:t>
            </a:r>
          </a:p>
          <a:p>
            <a:pPr marL="0" indent="0">
              <a:buNone/>
            </a:pPr>
            <a:r>
              <a:rPr lang="en-US" dirty="0"/>
              <a:t>– </a:t>
            </a:r>
            <a:r>
              <a:rPr lang="en-US" dirty="0" err="1"/>
              <a:t>KeyPairGenerator</a:t>
            </a:r>
            <a:r>
              <a:rPr lang="en-US" dirty="0"/>
              <a:t> (produces pair of keys)</a:t>
            </a:r>
          </a:p>
          <a:p>
            <a:pPr marL="0" indent="0">
              <a:buNone/>
            </a:pPr>
            <a:r>
              <a:rPr lang="en-US" dirty="0"/>
              <a:t>● </a:t>
            </a:r>
            <a:r>
              <a:rPr lang="en-US" dirty="0" err="1"/>
              <a:t>KeyFactory</a:t>
            </a:r>
            <a:r>
              <a:rPr lang="en-US" dirty="0"/>
              <a:t> (breaks down a key)</a:t>
            </a:r>
          </a:p>
          <a:p>
            <a:pPr marL="0" indent="0">
              <a:buNone/>
            </a:pPr>
            <a:r>
              <a:rPr lang="en-US" dirty="0"/>
              <a:t>● KeyStore (manages and stores keys)</a:t>
            </a:r>
          </a:p>
          <a:p>
            <a:pPr marL="0" indent="0">
              <a:buNone/>
            </a:pPr>
            <a:r>
              <a:rPr lang="en-US" dirty="0"/>
              <a:t>● </a:t>
            </a:r>
            <a:r>
              <a:rPr lang="en-US" dirty="0" err="1"/>
              <a:t>SecureRandom</a:t>
            </a:r>
            <a:r>
              <a:rPr lang="en-US" dirty="0"/>
              <a:t> (produces random numbers)</a:t>
            </a:r>
          </a:p>
          <a:p>
            <a:pPr marL="0" indent="0">
              <a:buNone/>
            </a:pPr>
            <a:r>
              <a:rPr lang="en-US" dirty="0"/>
              <a:t>– </a:t>
            </a:r>
            <a:r>
              <a:rPr lang="en-US" dirty="0" err="1"/>
              <a:t>AlgorithmParameters</a:t>
            </a:r>
            <a:r>
              <a:rPr lang="en-US" dirty="0"/>
              <a:t> (encoding and decoding)</a:t>
            </a:r>
          </a:p>
          <a:p>
            <a:pPr marL="0" indent="0">
              <a:buNone/>
            </a:pPr>
            <a:r>
              <a:rPr lang="en-US" dirty="0"/>
              <a:t>– </a:t>
            </a:r>
            <a:r>
              <a:rPr lang="en-US" dirty="0" err="1"/>
              <a:t>AlgorithmParameterGenerator</a:t>
            </a:r>
            <a:r>
              <a:rPr lang="en-US" dirty="0"/>
              <a:t> (generates parameters)</a:t>
            </a:r>
          </a:p>
          <a:p>
            <a:pPr marL="0" indent="0">
              <a:buNone/>
            </a:pPr>
            <a:r>
              <a:rPr lang="en-US" dirty="0"/>
              <a:t>● </a:t>
            </a:r>
            <a:r>
              <a:rPr lang="en-US" dirty="0" err="1"/>
              <a:t>CertificateFactory</a:t>
            </a:r>
            <a:r>
              <a:rPr lang="en-US" dirty="0"/>
              <a:t> (public key cert, revocation)</a:t>
            </a:r>
          </a:p>
          <a:p>
            <a:pPr marL="0" indent="0">
              <a:buNone/>
            </a:pPr>
            <a:r>
              <a:rPr lang="en-US" dirty="0"/>
              <a:t>● </a:t>
            </a:r>
            <a:r>
              <a:rPr lang="en-US" dirty="0" err="1"/>
              <a:t>CertPathBuilder</a:t>
            </a:r>
            <a:r>
              <a:rPr lang="en-US" dirty="0"/>
              <a:t> (establish relationship chains between certs)</a:t>
            </a:r>
          </a:p>
          <a:p>
            <a:pPr marL="0" indent="0">
              <a:buNone/>
            </a:pPr>
            <a:r>
              <a:rPr lang="en-US" dirty="0"/>
              <a:t>● </a:t>
            </a:r>
            <a:r>
              <a:rPr lang="en-US" dirty="0" err="1"/>
              <a:t>CertStore</a:t>
            </a:r>
            <a:r>
              <a:rPr lang="en-US" dirty="0"/>
              <a:t> (stores certificates and revocation lists)</a:t>
            </a:r>
            <a:endParaRPr lang="en-IN" dirty="0"/>
          </a:p>
        </p:txBody>
      </p:sp>
      <p:sp>
        <p:nvSpPr>
          <p:cNvPr id="3" name="Title 2">
            <a:extLst>
              <a:ext uri="{FF2B5EF4-FFF2-40B4-BE49-F238E27FC236}">
                <a16:creationId xmlns:a16="http://schemas.microsoft.com/office/drawing/2014/main" id="{E03951D7-5911-4640-AD09-0FECD648BC40}"/>
              </a:ext>
            </a:extLst>
          </p:cNvPr>
          <p:cNvSpPr>
            <a:spLocks noGrp="1"/>
          </p:cNvSpPr>
          <p:nvPr>
            <p:ph type="title"/>
          </p:nvPr>
        </p:nvSpPr>
        <p:spPr/>
        <p:txBody>
          <a:bodyPr/>
          <a:lstStyle/>
          <a:p>
            <a:r>
              <a:rPr lang="en-IN" dirty="0"/>
              <a:t>JCA Engine Classes</a:t>
            </a:r>
          </a:p>
        </p:txBody>
      </p:sp>
    </p:spTree>
    <p:extLst>
      <p:ext uri="{BB962C8B-B14F-4D97-AF65-F5344CB8AC3E}">
        <p14:creationId xmlns:p14="http://schemas.microsoft.com/office/powerpoint/2010/main" val="56574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HTML Injection</a:t>
            </a:r>
          </a:p>
          <a:p>
            <a:pPr lvl="1"/>
            <a:r>
              <a:rPr lang="en-US" dirty="0"/>
              <a:t>Implement validations to escape all html tags and special characters from the user supplied input.</a:t>
            </a:r>
          </a:p>
          <a:p>
            <a:r>
              <a:rPr lang="en-US" dirty="0"/>
              <a:t>Reflective Cross Site Scripting</a:t>
            </a:r>
          </a:p>
          <a:p>
            <a:pPr lvl="1"/>
            <a:r>
              <a:rPr lang="en-US" dirty="0"/>
              <a:t> The best way to prevent cross-site scripting is to make sure that the web application does not make use of user input in the subsequent HTML pages, without validating or sanitizing it .</a:t>
            </a:r>
            <a:endParaRPr lang="en-IN"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40878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51D7-5911-4640-AD09-0FECD648BC40}"/>
              </a:ext>
            </a:extLst>
          </p:cNvPr>
          <p:cNvSpPr>
            <a:spLocks noGrp="1"/>
          </p:cNvSpPr>
          <p:nvPr>
            <p:ph type="title"/>
          </p:nvPr>
        </p:nvSpPr>
        <p:spPr/>
        <p:txBody>
          <a:bodyPr/>
          <a:lstStyle/>
          <a:p>
            <a:r>
              <a:rPr lang="en-IN" dirty="0"/>
              <a:t>JCA Engine Classes</a:t>
            </a:r>
          </a:p>
        </p:txBody>
      </p:sp>
      <p:pic>
        <p:nvPicPr>
          <p:cNvPr id="7" name="Picture 6">
            <a:extLst>
              <a:ext uri="{FF2B5EF4-FFF2-40B4-BE49-F238E27FC236}">
                <a16:creationId xmlns:a16="http://schemas.microsoft.com/office/drawing/2014/main" id="{493F3AC1-0DB8-406F-9A87-A2E013D39434}"/>
              </a:ext>
            </a:extLst>
          </p:cNvPr>
          <p:cNvPicPr>
            <a:picLocks noChangeAspect="1"/>
          </p:cNvPicPr>
          <p:nvPr/>
        </p:nvPicPr>
        <p:blipFill rotWithShape="1">
          <a:blip r:embed="rId2"/>
          <a:srcRect l="21314" t="35555" r="20352" b="11111"/>
          <a:stretch/>
        </p:blipFill>
        <p:spPr>
          <a:xfrm>
            <a:off x="609600" y="1905000"/>
            <a:ext cx="8056696" cy="4143444"/>
          </a:xfrm>
          <a:prstGeom prst="rect">
            <a:avLst/>
          </a:prstGeom>
        </p:spPr>
      </p:pic>
    </p:spTree>
    <p:extLst>
      <p:ext uri="{BB962C8B-B14F-4D97-AF65-F5344CB8AC3E}">
        <p14:creationId xmlns:p14="http://schemas.microsoft.com/office/powerpoint/2010/main" val="810436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51D7-5911-4640-AD09-0FECD648BC40}"/>
              </a:ext>
            </a:extLst>
          </p:cNvPr>
          <p:cNvSpPr>
            <a:spLocks noGrp="1"/>
          </p:cNvSpPr>
          <p:nvPr>
            <p:ph type="title"/>
          </p:nvPr>
        </p:nvSpPr>
        <p:spPr/>
        <p:txBody>
          <a:bodyPr/>
          <a:lstStyle/>
          <a:p>
            <a:r>
              <a:rPr lang="en-IN" dirty="0"/>
              <a:t>JCA Engine Classes</a:t>
            </a:r>
          </a:p>
        </p:txBody>
      </p:sp>
      <p:pic>
        <p:nvPicPr>
          <p:cNvPr id="4" name="Picture 3">
            <a:extLst>
              <a:ext uri="{FF2B5EF4-FFF2-40B4-BE49-F238E27FC236}">
                <a16:creationId xmlns:a16="http://schemas.microsoft.com/office/drawing/2014/main" id="{642C1B8E-FFFA-4B54-84F7-9D4F15F737DB}"/>
              </a:ext>
            </a:extLst>
          </p:cNvPr>
          <p:cNvPicPr>
            <a:picLocks noChangeAspect="1"/>
          </p:cNvPicPr>
          <p:nvPr/>
        </p:nvPicPr>
        <p:blipFill rotWithShape="1">
          <a:blip r:embed="rId2"/>
          <a:srcRect l="19643" t="15874" r="19643" b="6349"/>
          <a:stretch/>
        </p:blipFill>
        <p:spPr>
          <a:xfrm>
            <a:off x="461034" y="1371600"/>
            <a:ext cx="8301965" cy="5051612"/>
          </a:xfrm>
          <a:prstGeom prst="rect">
            <a:avLst/>
          </a:prstGeom>
        </p:spPr>
      </p:pic>
    </p:spTree>
    <p:extLst>
      <p:ext uri="{BB962C8B-B14F-4D97-AF65-F5344CB8AC3E}">
        <p14:creationId xmlns:p14="http://schemas.microsoft.com/office/powerpoint/2010/main" val="1733615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51D7-5911-4640-AD09-0FECD648BC40}"/>
              </a:ext>
            </a:extLst>
          </p:cNvPr>
          <p:cNvSpPr>
            <a:spLocks noGrp="1"/>
          </p:cNvSpPr>
          <p:nvPr>
            <p:ph type="title"/>
          </p:nvPr>
        </p:nvSpPr>
        <p:spPr/>
        <p:txBody>
          <a:bodyPr/>
          <a:lstStyle/>
          <a:p>
            <a:r>
              <a:rPr lang="en-IN" dirty="0"/>
              <a:t>Secure Random</a:t>
            </a:r>
          </a:p>
        </p:txBody>
      </p:sp>
      <p:pic>
        <p:nvPicPr>
          <p:cNvPr id="5" name="Picture 4">
            <a:extLst>
              <a:ext uri="{FF2B5EF4-FFF2-40B4-BE49-F238E27FC236}">
                <a16:creationId xmlns:a16="http://schemas.microsoft.com/office/drawing/2014/main" id="{D63FF822-73B9-45AB-88CC-D895FE2494DB}"/>
              </a:ext>
            </a:extLst>
          </p:cNvPr>
          <p:cNvPicPr>
            <a:picLocks noChangeAspect="1"/>
          </p:cNvPicPr>
          <p:nvPr/>
        </p:nvPicPr>
        <p:blipFill>
          <a:blip r:embed="rId2"/>
          <a:stretch>
            <a:fillRect/>
          </a:stretch>
        </p:blipFill>
        <p:spPr>
          <a:xfrm>
            <a:off x="435111" y="1600200"/>
            <a:ext cx="8205261" cy="4664372"/>
          </a:xfrm>
          <a:prstGeom prst="rect">
            <a:avLst/>
          </a:prstGeom>
        </p:spPr>
      </p:pic>
    </p:spTree>
    <p:extLst>
      <p:ext uri="{BB962C8B-B14F-4D97-AF65-F5344CB8AC3E}">
        <p14:creationId xmlns:p14="http://schemas.microsoft.com/office/powerpoint/2010/main" val="3139750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51D7-5911-4640-AD09-0FECD648BC40}"/>
              </a:ext>
            </a:extLst>
          </p:cNvPr>
          <p:cNvSpPr>
            <a:spLocks noGrp="1"/>
          </p:cNvSpPr>
          <p:nvPr>
            <p:ph type="title"/>
          </p:nvPr>
        </p:nvSpPr>
        <p:spPr/>
        <p:txBody>
          <a:bodyPr/>
          <a:lstStyle/>
          <a:p>
            <a:r>
              <a:rPr lang="en-IN" dirty="0"/>
              <a:t>Message Digest</a:t>
            </a:r>
          </a:p>
        </p:txBody>
      </p:sp>
      <p:pic>
        <p:nvPicPr>
          <p:cNvPr id="4" name="Picture 3">
            <a:extLst>
              <a:ext uri="{FF2B5EF4-FFF2-40B4-BE49-F238E27FC236}">
                <a16:creationId xmlns:a16="http://schemas.microsoft.com/office/drawing/2014/main" id="{5377AC47-8C8D-47B6-BFBF-5A0D4E8A3B4F}"/>
              </a:ext>
            </a:extLst>
          </p:cNvPr>
          <p:cNvPicPr>
            <a:picLocks noChangeAspect="1"/>
          </p:cNvPicPr>
          <p:nvPr/>
        </p:nvPicPr>
        <p:blipFill>
          <a:blip r:embed="rId2"/>
          <a:stretch>
            <a:fillRect/>
          </a:stretch>
        </p:blipFill>
        <p:spPr>
          <a:xfrm>
            <a:off x="439038" y="1447800"/>
            <a:ext cx="8227258" cy="4898076"/>
          </a:xfrm>
          <a:prstGeom prst="rect">
            <a:avLst/>
          </a:prstGeom>
        </p:spPr>
      </p:pic>
    </p:spTree>
    <p:extLst>
      <p:ext uri="{BB962C8B-B14F-4D97-AF65-F5344CB8AC3E}">
        <p14:creationId xmlns:p14="http://schemas.microsoft.com/office/powerpoint/2010/main" val="1914388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CFBE19-E40F-4313-9CAA-412AE17F0D3C}"/>
              </a:ext>
            </a:extLst>
          </p:cNvPr>
          <p:cNvSpPr>
            <a:spLocks noGrp="1"/>
          </p:cNvSpPr>
          <p:nvPr>
            <p:ph type="title"/>
          </p:nvPr>
        </p:nvSpPr>
        <p:spPr/>
        <p:txBody>
          <a:bodyPr/>
          <a:lstStyle/>
          <a:p>
            <a:r>
              <a:rPr lang="en-IN" dirty="0"/>
              <a:t>Java Cryptography Extension</a:t>
            </a:r>
          </a:p>
        </p:txBody>
      </p:sp>
      <p:pic>
        <p:nvPicPr>
          <p:cNvPr id="10242" name="Picture 2" descr="Figure 1">
            <a:extLst>
              <a:ext uri="{FF2B5EF4-FFF2-40B4-BE49-F238E27FC236}">
                <a16:creationId xmlns:a16="http://schemas.microsoft.com/office/drawing/2014/main" id="{69F4FA93-B182-4BB2-9184-3AEF553AA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88" y="1447800"/>
            <a:ext cx="848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191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lstStyle/>
          <a:p>
            <a:r>
              <a:rPr lang="en-US" dirty="0"/>
              <a:t>The iOS security architecture, officially documented by Apple in the iOS Security Guide, consists of six core features. This security guide is updated by Apple for each major iOS version:</a:t>
            </a:r>
          </a:p>
          <a:p>
            <a:r>
              <a:rPr lang="en-US" dirty="0"/>
              <a:t>Hardware Security</a:t>
            </a:r>
          </a:p>
          <a:p>
            <a:r>
              <a:rPr lang="en-US" dirty="0"/>
              <a:t>Secure Boot</a:t>
            </a:r>
          </a:p>
          <a:p>
            <a:r>
              <a:rPr lang="en-US" dirty="0"/>
              <a:t>Code Signing</a:t>
            </a:r>
          </a:p>
          <a:p>
            <a:r>
              <a:rPr lang="en-US" dirty="0"/>
              <a:t>Sandbox</a:t>
            </a:r>
          </a:p>
          <a:p>
            <a:r>
              <a:rPr lang="en-US" dirty="0"/>
              <a:t>Encryption and Data Protection</a:t>
            </a:r>
          </a:p>
          <a:p>
            <a:r>
              <a:rPr lang="en-US" dirty="0"/>
              <a:t>General Exploit Mitigations</a:t>
            </a:r>
            <a:endParaRPr lang="en-IN" dirty="0"/>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pic>
        <p:nvPicPr>
          <p:cNvPr id="1026" name="Picture 2">
            <a:extLst>
              <a:ext uri="{FF2B5EF4-FFF2-40B4-BE49-F238E27FC236}">
                <a16:creationId xmlns:a16="http://schemas.microsoft.com/office/drawing/2014/main" id="{0F4A685E-E8D2-4D86-8716-E69BB6D2FEFE}"/>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555669" y="1207294"/>
            <a:ext cx="2233187"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855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a:bodyPr>
          <a:lstStyle/>
          <a:p>
            <a:r>
              <a:rPr lang="en-IN" dirty="0"/>
              <a:t>Hardware Security</a:t>
            </a:r>
          </a:p>
          <a:p>
            <a:pPr lvl="1"/>
            <a:r>
              <a:rPr lang="en-US" dirty="0"/>
              <a:t>Each iOS device comes with two built-in Advanced Encryption Standard (AES) 256-bit keys. </a:t>
            </a:r>
          </a:p>
          <a:p>
            <a:pPr lvl="1"/>
            <a:r>
              <a:rPr lang="en-US" dirty="0"/>
              <a:t>The device’s unique IDs (UIDs) and a device group IDs (GIDs) are AES 256-bit keys fused (UID) or compiled (GID) into the Application Processor (AP) and Secure Enclave Processor (SEP) during manufacturing. </a:t>
            </a:r>
          </a:p>
          <a:p>
            <a:pPr lvl="1"/>
            <a:r>
              <a:rPr lang="en-US" dirty="0"/>
              <a:t>There's no direct way to read these keys with software or debugging interfaces such as JTAG. </a:t>
            </a:r>
          </a:p>
          <a:p>
            <a:pPr lvl="1"/>
            <a:r>
              <a:rPr lang="en-US" dirty="0"/>
              <a:t>Encryption and decryption operations are performed by hardware AES crypto-engines that have exclusive access to these keys.</a:t>
            </a:r>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53471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a:bodyPr>
          <a:lstStyle/>
          <a:p>
            <a:r>
              <a:rPr lang="en-IN" dirty="0"/>
              <a:t>Hardware Security</a:t>
            </a:r>
          </a:p>
          <a:p>
            <a:pPr lvl="1"/>
            <a:r>
              <a:rPr lang="en-US" dirty="0"/>
              <a:t>The GID is a value shared by all processors in a class of devices used to prevent tampering with firmware files and other cryptographic tasks not directly related to the user's private data. </a:t>
            </a:r>
          </a:p>
          <a:p>
            <a:pPr lvl="1"/>
            <a:r>
              <a:rPr lang="en-US" dirty="0"/>
              <a:t>UIDs, which are unique to each device, are used to protect the key hierarchy that's used for device-level file system encryption. Because UIDs aren't recorded during manufacturing, not even Apple can restore the file encryption keys for a particular device.</a:t>
            </a:r>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4111273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a:bodyPr>
          <a:lstStyle/>
          <a:p>
            <a:r>
              <a:rPr lang="en-IN" dirty="0"/>
              <a:t>Hardware Security</a:t>
            </a:r>
          </a:p>
          <a:p>
            <a:pPr lvl="1"/>
            <a:r>
              <a:rPr lang="en-US" dirty="0"/>
              <a:t>To allow secure deletion of sensitive data on flash memory, iOS devices include a feature called Effaceable Storage. </a:t>
            </a:r>
          </a:p>
          <a:p>
            <a:pPr lvl="1"/>
            <a:r>
              <a:rPr lang="en-US" dirty="0"/>
              <a:t>This feature provides direct low-level access to the storage technology, making it possible to securely erase selected blocks.</a:t>
            </a:r>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3884698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fontScale="85000" lnSpcReduction="20000"/>
          </a:bodyPr>
          <a:lstStyle/>
          <a:p>
            <a:r>
              <a:rPr lang="en-IN" dirty="0">
                <a:effectLst/>
              </a:rPr>
              <a:t>Secure Boot</a:t>
            </a:r>
          </a:p>
          <a:p>
            <a:pPr lvl="1"/>
            <a:r>
              <a:rPr lang="en-US" dirty="0"/>
              <a:t>When an iOS device is powered on, it reads the initial instructions from the read-only memory known as Boot ROM, which bootstraps the system. </a:t>
            </a:r>
          </a:p>
          <a:p>
            <a:pPr lvl="1"/>
            <a:r>
              <a:rPr lang="en-US" dirty="0"/>
              <a:t>The Boot ROM contains immutable code and the Apple Root CA, which is etched into the silicon chip during the fabrication process, thereby creating the root of trust. </a:t>
            </a:r>
          </a:p>
          <a:p>
            <a:pPr lvl="1"/>
            <a:r>
              <a:rPr lang="en-US" dirty="0"/>
              <a:t>Next, the Boot ROM makes sure that the LLB's (Low Level Bootloader) signature is correct, and the LLB checks that the </a:t>
            </a:r>
            <a:r>
              <a:rPr lang="en-US" dirty="0" err="1"/>
              <a:t>iBoot</a:t>
            </a:r>
            <a:r>
              <a:rPr lang="en-US" dirty="0"/>
              <a:t> bootloader's signature is correct too. </a:t>
            </a:r>
          </a:p>
          <a:p>
            <a:pPr lvl="1"/>
            <a:r>
              <a:rPr lang="en-US" dirty="0"/>
              <a:t>After the signature is validated, the </a:t>
            </a:r>
            <a:r>
              <a:rPr lang="en-US" dirty="0" err="1"/>
              <a:t>iBoot</a:t>
            </a:r>
            <a:r>
              <a:rPr lang="en-US" dirty="0"/>
              <a:t> checks the signature of the next boot stage, which is the iOS kernel. </a:t>
            </a:r>
          </a:p>
          <a:p>
            <a:pPr lvl="1"/>
            <a:r>
              <a:rPr lang="en-US" dirty="0"/>
              <a:t>If any of these steps fail, the boot process will terminate immediately and the device will enter recovery mode and display the restore screen. </a:t>
            </a:r>
          </a:p>
          <a:p>
            <a:pPr lvl="1"/>
            <a:r>
              <a:rPr lang="en-US" dirty="0"/>
              <a:t>However, if the Boot ROM fails to load, the device will enter a special low-level recovery mode called Device Firmware Upgrade (DFU). </a:t>
            </a:r>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50109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Authorization Bypass</a:t>
            </a:r>
          </a:p>
          <a:p>
            <a:pPr lvl="1"/>
            <a:r>
              <a:rPr lang="en-US" dirty="0"/>
              <a:t>Maintain proper authorization schema.</a:t>
            </a:r>
          </a:p>
          <a:p>
            <a:r>
              <a:rPr lang="en-IN" dirty="0"/>
              <a:t>Improper error handling</a:t>
            </a:r>
          </a:p>
          <a:p>
            <a:pPr lvl="1"/>
            <a:r>
              <a:rPr lang="en-US" dirty="0"/>
              <a:t>Create a default error handler which returns an appropriately sanitized error message for most users in production for all error paths.</a:t>
            </a:r>
          </a:p>
          <a:p>
            <a:r>
              <a:rPr lang="en-IN" dirty="0"/>
              <a:t>Vulnerable Remember Password</a:t>
            </a:r>
          </a:p>
          <a:p>
            <a:pPr lvl="1"/>
            <a:r>
              <a:rPr lang="en-US" dirty="0"/>
              <a:t>Ensure that no credentials are stored in clear text or are easily retrievable in encoded or encrypted forms in cookies.</a:t>
            </a:r>
            <a:endParaRPr lang="en-IN"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790128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a:bodyPr>
          <a:lstStyle/>
          <a:p>
            <a:r>
              <a:rPr lang="en-IN" dirty="0">
                <a:effectLst/>
              </a:rPr>
              <a:t>Secure Boot</a:t>
            </a:r>
          </a:p>
          <a:p>
            <a:pPr lvl="1"/>
            <a:r>
              <a:rPr lang="en-US" dirty="0"/>
              <a:t>This is the last resort for restoring the device to its original state. </a:t>
            </a:r>
          </a:p>
          <a:p>
            <a:pPr lvl="1"/>
            <a:r>
              <a:rPr lang="en-US" dirty="0"/>
              <a:t>In this mode, the device will show no sign of activity; i.e., its screen won't display anything.</a:t>
            </a:r>
          </a:p>
          <a:p>
            <a:pPr lvl="1"/>
            <a:r>
              <a:rPr lang="en-US" dirty="0"/>
              <a:t>This entire process is called the "Secure Boot Chain". Its purpose is focused on verifying the boot process integrity, ensuring that the system and its components are written and distributed by Apple. </a:t>
            </a:r>
          </a:p>
          <a:p>
            <a:pPr lvl="1"/>
            <a:r>
              <a:rPr lang="en-US" dirty="0"/>
              <a:t>The Secure Boot chain consists of the kernel, the bootloader, the kernel extension, and the baseband firmware.</a:t>
            </a:r>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3656496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lnSpcReduction="10000"/>
          </a:bodyPr>
          <a:lstStyle/>
          <a:p>
            <a:r>
              <a:rPr lang="en-US" dirty="0">
                <a:effectLst/>
              </a:rPr>
              <a:t>Code Signing</a:t>
            </a:r>
          </a:p>
          <a:p>
            <a:pPr lvl="1"/>
            <a:r>
              <a:rPr lang="en-US" dirty="0">
                <a:effectLst/>
              </a:rPr>
              <a:t>Apple has implemented an elaborate DRM system to make sure that only Apple-approved code runs on their devices, that is, code signed by Apple. </a:t>
            </a:r>
          </a:p>
          <a:p>
            <a:pPr lvl="1"/>
            <a:r>
              <a:rPr lang="en-US" dirty="0">
                <a:effectLst/>
              </a:rPr>
              <a:t>In other words, you won't be able to run any code on an iOS device that hasn't been jailbroken unless Apple explicitly allows it. </a:t>
            </a:r>
          </a:p>
          <a:p>
            <a:pPr lvl="1"/>
            <a:r>
              <a:rPr lang="en-US" dirty="0">
                <a:effectLst/>
              </a:rPr>
              <a:t>End users are supposed to install apps through the official Apple's App Store only. </a:t>
            </a:r>
          </a:p>
          <a:p>
            <a:pPr lvl="1"/>
            <a:r>
              <a:rPr lang="en-US" dirty="0">
                <a:effectLst/>
              </a:rPr>
              <a:t>For this reason (and others), iOS has been compared to a crystal prison.</a:t>
            </a:r>
          </a:p>
          <a:p>
            <a:pPr lvl="1"/>
            <a:r>
              <a:rPr lang="en-US" dirty="0">
                <a:effectLst/>
              </a:rPr>
              <a:t>A developer profile and an Apple-signed certificate are required to deploy and run an application</a:t>
            </a:r>
            <a:endParaRPr lang="en-US" dirty="0"/>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604584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a:bodyPr>
          <a:lstStyle/>
          <a:p>
            <a:r>
              <a:rPr lang="en-US" dirty="0">
                <a:effectLst/>
              </a:rPr>
              <a:t>Code Signing</a:t>
            </a:r>
          </a:p>
          <a:p>
            <a:pPr lvl="1"/>
            <a:r>
              <a:rPr lang="en-US" dirty="0">
                <a:effectLst/>
              </a:rPr>
              <a:t>. Developers need to register with Apple, join the Apple Developer Program and pay a yearly subscription to get the full range of development and deployment possibilities. </a:t>
            </a:r>
          </a:p>
          <a:p>
            <a:pPr lvl="1"/>
            <a:r>
              <a:rPr lang="en-US" dirty="0">
                <a:effectLst/>
              </a:rPr>
              <a:t>There's also a free developer account that allows you to compile and deploy apps (but not distribute them in the App Store) via sideloading.</a:t>
            </a:r>
            <a:endParaRPr lang="en-US" dirty="0"/>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723377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a:bodyPr>
          <a:lstStyle/>
          <a:p>
            <a:r>
              <a:rPr lang="en-US" dirty="0">
                <a:effectLst/>
              </a:rPr>
              <a:t>Encryption and Data Protection</a:t>
            </a:r>
          </a:p>
          <a:p>
            <a:pPr lvl="1"/>
            <a:r>
              <a:rPr lang="en-US" dirty="0">
                <a:effectLst/>
              </a:rPr>
              <a:t>FairPlay Code Encryption is applied to apps downloaded from the App Store. </a:t>
            </a:r>
          </a:p>
          <a:p>
            <a:pPr lvl="1"/>
            <a:r>
              <a:rPr lang="en-US" dirty="0">
                <a:effectLst/>
              </a:rPr>
              <a:t>FairPlay was developed as a DRM when purchasing multimedia content. </a:t>
            </a:r>
          </a:p>
          <a:p>
            <a:pPr lvl="1"/>
            <a:r>
              <a:rPr lang="en-US" dirty="0">
                <a:effectLst/>
              </a:rPr>
              <a:t>Originally, FairPlay encryption was applied to MPEG and QuickTime streams, but the same basic concepts can also be applied to executable files. </a:t>
            </a:r>
          </a:p>
          <a:p>
            <a:pPr lvl="1"/>
            <a:r>
              <a:rPr lang="en-US" dirty="0">
                <a:effectLst/>
              </a:rPr>
              <a:t>The basic idea is as follows: Once you register a new Apple user account, or Apple ID, a public/private key pair will be created and assigned to your account. </a:t>
            </a:r>
            <a:endParaRPr lang="en-US" dirty="0"/>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2035917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a:bodyPr>
          <a:lstStyle/>
          <a:p>
            <a:r>
              <a:rPr lang="en-US" dirty="0">
                <a:effectLst/>
              </a:rPr>
              <a:t>Encryption and Data Protection</a:t>
            </a:r>
          </a:p>
          <a:p>
            <a:pPr lvl="1"/>
            <a:r>
              <a:rPr lang="en-US" dirty="0">
                <a:effectLst/>
              </a:rPr>
              <a:t>The private key is securely stored on your device. This means that FairPlay-encrypted code can be decrypted only on devices associated with your account. </a:t>
            </a:r>
          </a:p>
          <a:p>
            <a:pPr lvl="1"/>
            <a:r>
              <a:rPr lang="en-US" dirty="0">
                <a:effectLst/>
              </a:rPr>
              <a:t>Reverse FairPlay encryption is usually obtained by running the app on the device, then dumping the decrypted code from memory (see also "Basic Security Testing on iOS").</a:t>
            </a:r>
            <a:endParaRPr lang="en-US" dirty="0"/>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2207839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fontScale="92500" lnSpcReduction="20000"/>
          </a:bodyPr>
          <a:lstStyle/>
          <a:p>
            <a:r>
              <a:rPr lang="en-US" dirty="0">
                <a:effectLst/>
              </a:rPr>
              <a:t>Encryption and Data Protection</a:t>
            </a:r>
          </a:p>
          <a:p>
            <a:pPr lvl="1"/>
            <a:r>
              <a:rPr lang="en-US" dirty="0">
                <a:effectLst/>
              </a:rPr>
              <a:t>Apple has built encryption into the hardware and firmware of its iOS devices since the release of the iPhone 3GS. </a:t>
            </a:r>
          </a:p>
          <a:p>
            <a:pPr lvl="1"/>
            <a:r>
              <a:rPr lang="en-US" dirty="0">
                <a:effectLst/>
              </a:rPr>
              <a:t>Every device has a dedicated hardware-based cryptographic engine that provides an implementation of the AES 256-bit encryption and the SHA-1 hashing algorithms. </a:t>
            </a:r>
          </a:p>
          <a:p>
            <a:pPr lvl="1"/>
            <a:r>
              <a:rPr lang="en-US" dirty="0">
                <a:effectLst/>
              </a:rPr>
              <a:t>In addition, there's a unique identifier (UID) built into each device's hardware with an AES 256-bit key fused into the Application Processor. </a:t>
            </a:r>
          </a:p>
          <a:p>
            <a:pPr lvl="1"/>
            <a:r>
              <a:rPr lang="en-US" dirty="0">
                <a:effectLst/>
              </a:rPr>
              <a:t>This UID is unique and not recorded elsewhere. At the time of writing, neither software nor firmware can directly read the UID. </a:t>
            </a:r>
          </a:p>
          <a:p>
            <a:pPr lvl="1"/>
            <a:r>
              <a:rPr lang="en-US" dirty="0">
                <a:effectLst/>
              </a:rPr>
              <a:t>Because the key is burned into the silicon chip, it can't be tampered with or bypassed. Only the crypto engine can access it.</a:t>
            </a:r>
            <a:endParaRPr lang="en-US" dirty="0"/>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1615114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a:bodyPr>
          <a:lstStyle/>
          <a:p>
            <a:r>
              <a:rPr lang="en-US" dirty="0">
                <a:effectLst/>
              </a:rPr>
              <a:t>Encryption and Data Protection</a:t>
            </a:r>
          </a:p>
          <a:p>
            <a:pPr lvl="1"/>
            <a:r>
              <a:rPr lang="en-US" dirty="0">
                <a:effectLst/>
              </a:rPr>
              <a:t>Building encryption into the physical architecture makes it a default security feature that can encrypt all data stored on an iOS device. </a:t>
            </a:r>
          </a:p>
          <a:p>
            <a:pPr lvl="1"/>
            <a:r>
              <a:rPr lang="en-US" dirty="0">
                <a:effectLst/>
              </a:rPr>
              <a:t>As a result, data protection is implemented at the software level and works with the hardware and firmware encryption to provide more security.</a:t>
            </a:r>
            <a:endParaRPr lang="en-US" dirty="0"/>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153596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fontScale="92500" lnSpcReduction="20000"/>
          </a:bodyPr>
          <a:lstStyle/>
          <a:p>
            <a:r>
              <a:rPr lang="en-IN" dirty="0">
                <a:effectLst/>
              </a:rPr>
              <a:t>Sandbox </a:t>
            </a:r>
          </a:p>
          <a:p>
            <a:pPr lvl="1"/>
            <a:r>
              <a:rPr lang="en-US" dirty="0">
                <a:effectLst/>
              </a:rPr>
              <a:t>The </a:t>
            </a:r>
            <a:r>
              <a:rPr lang="en-US" dirty="0" err="1">
                <a:effectLst/>
              </a:rPr>
              <a:t>appsandbox</a:t>
            </a:r>
            <a:r>
              <a:rPr lang="en-US" dirty="0">
                <a:effectLst/>
              </a:rPr>
              <a:t> is an iOS access control technology. It is enforced at the kernel level. </a:t>
            </a:r>
          </a:p>
          <a:p>
            <a:pPr lvl="1"/>
            <a:r>
              <a:rPr lang="en-US" dirty="0">
                <a:effectLst/>
              </a:rPr>
              <a:t>Its purpose is limiting system and user data damage that may occur when an app is compromised.</a:t>
            </a:r>
          </a:p>
          <a:p>
            <a:pPr lvl="1"/>
            <a:r>
              <a:rPr lang="en-US" dirty="0">
                <a:effectLst/>
              </a:rPr>
              <a:t>Sandboxing has been a core security feature since the first release of iOS. </a:t>
            </a:r>
          </a:p>
          <a:p>
            <a:pPr lvl="1"/>
            <a:r>
              <a:rPr lang="en-US" dirty="0">
                <a:effectLst/>
              </a:rPr>
              <a:t>All third-party apps run under the same user (mobile), and only a few system applications and services run as root (or other specific system users).</a:t>
            </a:r>
          </a:p>
          <a:p>
            <a:pPr lvl="1"/>
            <a:r>
              <a:rPr lang="en-US" dirty="0">
                <a:effectLst/>
              </a:rPr>
              <a:t>Regular iOS apps are confined to a container that restricts access to the app's own files and a very limited number of system APIs. </a:t>
            </a:r>
          </a:p>
          <a:p>
            <a:pPr lvl="1"/>
            <a:r>
              <a:rPr lang="en-US" dirty="0">
                <a:effectLst/>
              </a:rPr>
              <a:t>Access to all resources (such as files, network sockets, IPCs, and shared memory) are controlled by the sandbox. </a:t>
            </a:r>
            <a:endParaRPr lang="en-IN" dirty="0">
              <a:effectLst/>
            </a:endParaRPr>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1212083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fontScale="92500" lnSpcReduction="10000"/>
          </a:bodyPr>
          <a:lstStyle/>
          <a:p>
            <a:r>
              <a:rPr lang="en-IN" dirty="0">
                <a:effectLst/>
              </a:rPr>
              <a:t>Sandbox </a:t>
            </a:r>
          </a:p>
          <a:p>
            <a:pPr lvl="1"/>
            <a:r>
              <a:rPr lang="en-US" dirty="0">
                <a:effectLst/>
              </a:rPr>
              <a:t>These restrictions work as follows [#levin]:</a:t>
            </a:r>
          </a:p>
          <a:p>
            <a:pPr lvl="1"/>
            <a:r>
              <a:rPr lang="en-US" dirty="0">
                <a:effectLst/>
              </a:rPr>
              <a:t>The app process is restricted to its own directory (under /var/mobile/Containers/Bundle/Application/ or /var/containers/Bundle/Application/, depending on the iOS version) via a chroot-like process.</a:t>
            </a:r>
          </a:p>
          <a:p>
            <a:pPr lvl="1"/>
            <a:r>
              <a:rPr lang="en-US" dirty="0">
                <a:effectLst/>
              </a:rPr>
              <a:t>The </a:t>
            </a:r>
            <a:r>
              <a:rPr lang="en-US" dirty="0" err="1">
                <a:effectLst/>
              </a:rPr>
              <a:t>mmap</a:t>
            </a:r>
            <a:r>
              <a:rPr lang="en-US" dirty="0">
                <a:effectLst/>
              </a:rPr>
              <a:t> and </a:t>
            </a:r>
            <a:r>
              <a:rPr lang="en-US" dirty="0" err="1">
                <a:effectLst/>
              </a:rPr>
              <a:t>mmprotect</a:t>
            </a:r>
            <a:r>
              <a:rPr lang="en-US" dirty="0">
                <a:effectLst/>
              </a:rPr>
              <a:t> system calls are modified to prevent apps from making writable memory pages executable and stopping processes from executing dynamically generated code. </a:t>
            </a:r>
          </a:p>
          <a:p>
            <a:pPr lvl="1"/>
            <a:r>
              <a:rPr lang="en-US" dirty="0">
                <a:effectLst/>
              </a:rPr>
              <a:t>In combination with code signing and FairPlay, this strictly limits what code can run under specific circumstances (e.g., all code in apps distributed via the App Store is approved by Apple).</a:t>
            </a:r>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2771994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a:bodyPr>
          <a:lstStyle/>
          <a:p>
            <a:r>
              <a:rPr lang="en-IN" dirty="0">
                <a:effectLst/>
              </a:rPr>
              <a:t>Sandbox </a:t>
            </a:r>
          </a:p>
          <a:p>
            <a:pPr lvl="1"/>
            <a:r>
              <a:rPr lang="en-US" dirty="0">
                <a:effectLst/>
              </a:rPr>
              <a:t>Processes are isolated from each other, even if they are owned by the same UID at the operating system </a:t>
            </a:r>
            <a:r>
              <a:rPr lang="en-US" dirty="0" err="1">
                <a:effectLst/>
              </a:rPr>
              <a:t>level.Hardware</a:t>
            </a:r>
            <a:r>
              <a:rPr lang="en-US" dirty="0">
                <a:effectLst/>
              </a:rPr>
              <a:t> drivers can't be accessed directly. Instead, they must be accessed through Apple's public frameworks.</a:t>
            </a:r>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2810028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Vulnerable </a:t>
            </a:r>
            <a:r>
              <a:rPr lang="en-US" dirty="0" err="1"/>
              <a:t>Javascript</a:t>
            </a:r>
            <a:r>
              <a:rPr lang="en-US" dirty="0"/>
              <a:t> library</a:t>
            </a:r>
          </a:p>
          <a:p>
            <a:r>
              <a:rPr lang="en-IN" dirty="0"/>
              <a:t>Missing Security Headers</a:t>
            </a:r>
          </a:p>
          <a:p>
            <a:r>
              <a:rPr lang="en-IN" dirty="0"/>
              <a:t>Session Hijacking</a:t>
            </a:r>
          </a:p>
          <a:p>
            <a:r>
              <a:rPr lang="en-IN" dirty="0"/>
              <a:t>Unused Ports/Services</a:t>
            </a:r>
          </a:p>
          <a:p>
            <a:r>
              <a:rPr lang="en-IN" dirty="0"/>
              <a:t>LUCKY13</a:t>
            </a:r>
          </a:p>
          <a:p>
            <a:r>
              <a:rPr lang="en-IN" dirty="0"/>
              <a:t>Possible </a:t>
            </a:r>
            <a:r>
              <a:rPr lang="en-IN" dirty="0" err="1"/>
              <a:t>Bruteforce</a:t>
            </a:r>
            <a:r>
              <a:rPr lang="en-IN" dirty="0"/>
              <a:t> Attack</a:t>
            </a:r>
          </a:p>
          <a:p>
            <a:r>
              <a:rPr lang="en-IN" dirty="0"/>
              <a:t>HTML / </a:t>
            </a:r>
            <a:r>
              <a:rPr lang="en-IN" dirty="0" err="1"/>
              <a:t>iFrame</a:t>
            </a:r>
            <a:r>
              <a:rPr lang="en-IN" dirty="0"/>
              <a:t> Injection </a:t>
            </a:r>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949939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FA061-8451-452E-8F0F-87C9B50F2706}"/>
              </a:ext>
            </a:extLst>
          </p:cNvPr>
          <p:cNvSpPr>
            <a:spLocks noGrp="1"/>
          </p:cNvSpPr>
          <p:nvPr>
            <p:ph sz="quarter" idx="12"/>
          </p:nvPr>
        </p:nvSpPr>
        <p:spPr/>
        <p:txBody>
          <a:bodyPr>
            <a:normAutofit fontScale="92500" lnSpcReduction="20000"/>
          </a:bodyPr>
          <a:lstStyle/>
          <a:p>
            <a:r>
              <a:rPr lang="en-US" dirty="0">
                <a:effectLst/>
              </a:rPr>
              <a:t>General Exploit Mitigations</a:t>
            </a:r>
          </a:p>
          <a:p>
            <a:pPr lvl="1"/>
            <a:r>
              <a:rPr lang="en-US" dirty="0">
                <a:effectLst/>
              </a:rPr>
              <a:t>iOS implements address space layout randomization (ASLR) and </a:t>
            </a:r>
            <a:r>
              <a:rPr lang="en-US" dirty="0" err="1">
                <a:effectLst/>
              </a:rPr>
              <a:t>eXecute</a:t>
            </a:r>
            <a:r>
              <a:rPr lang="en-US" dirty="0">
                <a:effectLst/>
              </a:rPr>
              <a:t> Never (XN) bit to mitigate code execution attacks.</a:t>
            </a:r>
          </a:p>
          <a:p>
            <a:pPr lvl="1"/>
            <a:r>
              <a:rPr lang="en-US" dirty="0">
                <a:effectLst/>
              </a:rPr>
              <a:t>ASLR randomizes the memory location of the program's executable file, data, heap, and stack every time the program is executed. </a:t>
            </a:r>
          </a:p>
          <a:p>
            <a:pPr lvl="1"/>
            <a:r>
              <a:rPr lang="en-US" dirty="0">
                <a:effectLst/>
              </a:rPr>
              <a:t>Because the shared libraries must be static to be accessed by multiple processes, the addresses of shared libraries are randomized every time the OS boots instead of every time the program is invoked. </a:t>
            </a:r>
          </a:p>
          <a:p>
            <a:pPr lvl="1"/>
            <a:r>
              <a:rPr lang="en-US" dirty="0">
                <a:effectLst/>
              </a:rPr>
              <a:t>This makes specific function and library memory addresses hard to predict, thereby preventing attacks such as the return-to-</a:t>
            </a:r>
            <a:r>
              <a:rPr lang="en-US" dirty="0" err="1">
                <a:effectLst/>
              </a:rPr>
              <a:t>libc</a:t>
            </a:r>
            <a:r>
              <a:rPr lang="en-US" dirty="0">
                <a:effectLst/>
              </a:rPr>
              <a:t> attack, which involves the memory addresses of basic </a:t>
            </a:r>
            <a:r>
              <a:rPr lang="en-US" dirty="0" err="1">
                <a:effectLst/>
              </a:rPr>
              <a:t>libc</a:t>
            </a:r>
            <a:r>
              <a:rPr lang="en-US" dirty="0">
                <a:effectLst/>
              </a:rPr>
              <a:t> functions.</a:t>
            </a:r>
          </a:p>
        </p:txBody>
      </p:sp>
      <p:sp>
        <p:nvSpPr>
          <p:cNvPr id="3" name="Title 2">
            <a:extLst>
              <a:ext uri="{FF2B5EF4-FFF2-40B4-BE49-F238E27FC236}">
                <a16:creationId xmlns:a16="http://schemas.microsoft.com/office/drawing/2014/main" id="{733B46F8-D144-4EDD-ABF7-D09AA0E1549B}"/>
              </a:ext>
            </a:extLst>
          </p:cNvPr>
          <p:cNvSpPr>
            <a:spLocks noGrp="1"/>
          </p:cNvSpPr>
          <p:nvPr>
            <p:ph type="title"/>
          </p:nvPr>
        </p:nvSpPr>
        <p:spPr/>
        <p:txBody>
          <a:bodyPr/>
          <a:lstStyle/>
          <a:p>
            <a:r>
              <a:rPr lang="en-IN" dirty="0"/>
              <a:t>iOS Security Architecture</a:t>
            </a:r>
          </a:p>
        </p:txBody>
      </p:sp>
    </p:spTree>
    <p:extLst>
      <p:ext uri="{BB962C8B-B14F-4D97-AF65-F5344CB8AC3E}">
        <p14:creationId xmlns:p14="http://schemas.microsoft.com/office/powerpoint/2010/main" val="56611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769267-FEEA-4124-A991-492129C0169A}"/>
              </a:ext>
            </a:extLst>
          </p:cNvPr>
          <p:cNvSpPr>
            <a:spLocks noGrp="1"/>
          </p:cNvSpPr>
          <p:nvPr>
            <p:ph type="title"/>
          </p:nvPr>
        </p:nvSpPr>
        <p:spPr/>
        <p:txBody>
          <a:bodyPr/>
          <a:lstStyle/>
          <a:p>
            <a:r>
              <a:rPr lang="en-US" dirty="0"/>
              <a:t>Android vs iOS security: Which is better?</a:t>
            </a:r>
            <a:endParaRPr lang="en-IN" dirty="0"/>
          </a:p>
        </p:txBody>
      </p:sp>
      <p:pic>
        <p:nvPicPr>
          <p:cNvPr id="2050" name="Picture 2" descr="iOS vs. Android">
            <a:extLst>
              <a:ext uri="{FF2B5EF4-FFF2-40B4-BE49-F238E27FC236}">
                <a16:creationId xmlns:a16="http://schemas.microsoft.com/office/drawing/2014/main" id="{D1825B52-9C22-42A9-A405-D30072801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15" y="1752600"/>
            <a:ext cx="7864454"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499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769267-FEEA-4124-A991-492129C0169A}"/>
              </a:ext>
            </a:extLst>
          </p:cNvPr>
          <p:cNvSpPr>
            <a:spLocks noGrp="1"/>
          </p:cNvSpPr>
          <p:nvPr>
            <p:ph type="title"/>
          </p:nvPr>
        </p:nvSpPr>
        <p:spPr/>
        <p:txBody>
          <a:bodyPr/>
          <a:lstStyle/>
          <a:p>
            <a:r>
              <a:rPr lang="en-US" dirty="0"/>
              <a:t>Android vs iOS security: Which is better?</a:t>
            </a:r>
            <a:endParaRPr lang="en-IN" dirty="0"/>
          </a:p>
        </p:txBody>
      </p:sp>
      <p:pic>
        <p:nvPicPr>
          <p:cNvPr id="18434" name="Picture 2" descr="Android vs iOS">
            <a:extLst>
              <a:ext uri="{FF2B5EF4-FFF2-40B4-BE49-F238E27FC236}">
                <a16:creationId xmlns:a16="http://schemas.microsoft.com/office/drawing/2014/main" id="{522915BE-3FD1-47A7-A083-545C8A254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71600"/>
            <a:ext cx="477678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70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Spring framework has two major applications which are authentication and authorization. </a:t>
            </a:r>
          </a:p>
          <a:p>
            <a:pPr marL="342900" indent="-342900">
              <a:buFont typeface="Arial" panose="020B0604020202020204" pitchFamily="34" charset="0"/>
              <a:buChar char="•"/>
            </a:pPr>
            <a:r>
              <a:rPr lang="en-US" b="0" dirty="0">
                <a:solidFill>
                  <a:schemeClr val="tx1"/>
                </a:solidFill>
              </a:rPr>
              <a:t>Authentication is a process of identifying and knowing the target user which wants to access the application. </a:t>
            </a:r>
          </a:p>
          <a:p>
            <a:pPr marL="342900" indent="-342900">
              <a:buFont typeface="Arial" panose="020B0604020202020204" pitchFamily="34" charset="0"/>
              <a:buChar char="•"/>
            </a:pPr>
            <a:r>
              <a:rPr lang="en-US" b="0" dirty="0">
                <a:solidFill>
                  <a:schemeClr val="tx1"/>
                </a:solidFill>
              </a:rPr>
              <a:t>Authorization is a process of allowing the authority to perform some actions in the application. </a:t>
            </a:r>
          </a:p>
          <a:p>
            <a:pPr marL="342900" indent="-342900">
              <a:buFont typeface="Arial" panose="020B0604020202020204" pitchFamily="34" charset="0"/>
              <a:buChar char="•"/>
            </a:pPr>
            <a:r>
              <a:rPr lang="en-US" b="0" dirty="0">
                <a:solidFill>
                  <a:schemeClr val="tx1"/>
                </a:solidFill>
              </a:rPr>
              <a:t>Apply authorization to a web request, methods and access to an individual domain.</a:t>
            </a:r>
            <a:endParaRPr lang="en-IN" dirty="0">
              <a:solidFill>
                <a:schemeClr val="tx1"/>
              </a:solidFill>
            </a:endParaRPr>
          </a:p>
        </p:txBody>
      </p:sp>
      <p:sp>
        <p:nvSpPr>
          <p:cNvPr id="3" name="Title 2"/>
          <p:cNvSpPr>
            <a:spLocks noGrp="1"/>
          </p:cNvSpPr>
          <p:nvPr>
            <p:ph type="title"/>
          </p:nvPr>
        </p:nvSpPr>
        <p:spPr/>
        <p:txBody>
          <a:bodyPr/>
          <a:lstStyle/>
          <a:p>
            <a:r>
              <a:rPr lang="en-IN" dirty="0"/>
              <a:t>Spring Security</a:t>
            </a:r>
          </a:p>
        </p:txBody>
      </p:sp>
    </p:spTree>
    <p:extLst>
      <p:ext uri="{BB962C8B-B14F-4D97-AF65-F5344CB8AC3E}">
        <p14:creationId xmlns:p14="http://schemas.microsoft.com/office/powerpoint/2010/main" val="1829754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Spring framework has two major applications which are authentication and authorization. </a:t>
            </a:r>
          </a:p>
          <a:p>
            <a:pPr marL="342900" indent="-342900">
              <a:buFont typeface="Arial" panose="020B0604020202020204" pitchFamily="34" charset="0"/>
              <a:buChar char="•"/>
            </a:pPr>
            <a:r>
              <a:rPr lang="en-US" b="0" dirty="0">
                <a:solidFill>
                  <a:schemeClr val="tx1"/>
                </a:solidFill>
              </a:rPr>
              <a:t>Authentication is a process of identifying and knowing the target user which wants to access the application. </a:t>
            </a:r>
          </a:p>
          <a:p>
            <a:pPr marL="342900" indent="-342900">
              <a:buFont typeface="Arial" panose="020B0604020202020204" pitchFamily="34" charset="0"/>
              <a:buChar char="•"/>
            </a:pPr>
            <a:r>
              <a:rPr lang="en-US" b="0" dirty="0">
                <a:solidFill>
                  <a:schemeClr val="tx1"/>
                </a:solidFill>
              </a:rPr>
              <a:t>Authorization is a process of allowing the authority to perform some actions in the application. </a:t>
            </a:r>
          </a:p>
          <a:p>
            <a:pPr marL="342900" indent="-342900">
              <a:buFont typeface="Arial" panose="020B0604020202020204" pitchFamily="34" charset="0"/>
              <a:buChar char="•"/>
            </a:pPr>
            <a:r>
              <a:rPr lang="en-US" b="0" dirty="0">
                <a:solidFill>
                  <a:schemeClr val="tx1"/>
                </a:solidFill>
              </a:rPr>
              <a:t>Apply authorization to a web request, methods and access to an individual domain.</a:t>
            </a:r>
            <a:endParaRPr lang="en-IN" dirty="0">
              <a:solidFill>
                <a:schemeClr val="tx1"/>
              </a:solidFill>
            </a:endParaRPr>
          </a:p>
        </p:txBody>
      </p:sp>
      <p:sp>
        <p:nvSpPr>
          <p:cNvPr id="3" name="Title 2"/>
          <p:cNvSpPr>
            <a:spLocks noGrp="1"/>
          </p:cNvSpPr>
          <p:nvPr>
            <p:ph type="title"/>
          </p:nvPr>
        </p:nvSpPr>
        <p:spPr/>
        <p:txBody>
          <a:bodyPr/>
          <a:lstStyle/>
          <a:p>
            <a:r>
              <a:rPr lang="en-IN" dirty="0"/>
              <a:t>Spring Security</a:t>
            </a:r>
          </a:p>
        </p:txBody>
      </p:sp>
    </p:spTree>
    <p:extLst>
      <p:ext uri="{BB962C8B-B14F-4D97-AF65-F5344CB8AC3E}">
        <p14:creationId xmlns:p14="http://schemas.microsoft.com/office/powerpoint/2010/main" val="3160742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D8A35-1044-46E8-861B-89062544AB2D}"/>
              </a:ext>
            </a:extLst>
          </p:cNvPr>
          <p:cNvSpPr>
            <a:spLocks noGrp="1"/>
          </p:cNvSpPr>
          <p:nvPr>
            <p:ph type="title"/>
          </p:nvPr>
        </p:nvSpPr>
        <p:spPr/>
        <p:txBody>
          <a:bodyPr/>
          <a:lstStyle/>
          <a:p>
            <a:r>
              <a:rPr lang="en-IN" dirty="0"/>
              <a:t>General Security Principles</a:t>
            </a:r>
          </a:p>
        </p:txBody>
      </p:sp>
      <p:pic>
        <p:nvPicPr>
          <p:cNvPr id="5" name="Picture 4">
            <a:extLst>
              <a:ext uri="{FF2B5EF4-FFF2-40B4-BE49-F238E27FC236}">
                <a16:creationId xmlns:a16="http://schemas.microsoft.com/office/drawing/2014/main" id="{F3FEE573-4CA4-4DF0-95C9-1F045F9848D6}"/>
              </a:ext>
            </a:extLst>
          </p:cNvPr>
          <p:cNvPicPr>
            <a:picLocks noChangeAspect="1"/>
          </p:cNvPicPr>
          <p:nvPr/>
        </p:nvPicPr>
        <p:blipFill rotWithShape="1">
          <a:blip r:embed="rId2"/>
          <a:srcRect l="4167" t="13333" r="5224" b="43704"/>
          <a:stretch/>
        </p:blipFill>
        <p:spPr>
          <a:xfrm>
            <a:off x="300964" y="1524000"/>
            <a:ext cx="8365331" cy="2231146"/>
          </a:xfrm>
          <a:prstGeom prst="rect">
            <a:avLst/>
          </a:prstGeom>
        </p:spPr>
      </p:pic>
    </p:spTree>
    <p:extLst>
      <p:ext uri="{BB962C8B-B14F-4D97-AF65-F5344CB8AC3E}">
        <p14:creationId xmlns:p14="http://schemas.microsoft.com/office/powerpoint/2010/main" val="3834479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00359-5D44-4AB3-9E2B-C0850CFD5B8D}"/>
              </a:ext>
            </a:extLst>
          </p:cNvPr>
          <p:cNvSpPr>
            <a:spLocks noGrp="1"/>
          </p:cNvSpPr>
          <p:nvPr>
            <p:ph type="title"/>
          </p:nvPr>
        </p:nvSpPr>
        <p:spPr/>
        <p:txBody>
          <a:bodyPr/>
          <a:lstStyle/>
          <a:p>
            <a:r>
              <a:rPr lang="en-IN" dirty="0"/>
              <a:t>Authentication</a:t>
            </a:r>
          </a:p>
        </p:txBody>
      </p:sp>
      <p:pic>
        <p:nvPicPr>
          <p:cNvPr id="6" name="Picture 5">
            <a:extLst>
              <a:ext uri="{FF2B5EF4-FFF2-40B4-BE49-F238E27FC236}">
                <a16:creationId xmlns:a16="http://schemas.microsoft.com/office/drawing/2014/main" id="{F5722EB2-BBC4-416F-B0F7-65ED920C859C}"/>
              </a:ext>
            </a:extLst>
          </p:cNvPr>
          <p:cNvPicPr>
            <a:picLocks noChangeAspect="1"/>
          </p:cNvPicPr>
          <p:nvPr/>
        </p:nvPicPr>
        <p:blipFill rotWithShape="1">
          <a:blip r:embed="rId2"/>
          <a:srcRect l="2542" t="17778" r="6666" b="15555"/>
          <a:stretch/>
        </p:blipFill>
        <p:spPr>
          <a:xfrm>
            <a:off x="0" y="1981200"/>
            <a:ext cx="9067800" cy="3675820"/>
          </a:xfrm>
          <a:prstGeom prst="rect">
            <a:avLst/>
          </a:prstGeom>
        </p:spPr>
      </p:pic>
    </p:spTree>
    <p:extLst>
      <p:ext uri="{BB962C8B-B14F-4D97-AF65-F5344CB8AC3E}">
        <p14:creationId xmlns:p14="http://schemas.microsoft.com/office/powerpoint/2010/main" val="2827340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4CF9-8783-4922-A879-36DB1BA96953}"/>
              </a:ext>
            </a:extLst>
          </p:cNvPr>
          <p:cNvSpPr>
            <a:spLocks noGrp="1"/>
          </p:cNvSpPr>
          <p:nvPr>
            <p:ph type="title"/>
          </p:nvPr>
        </p:nvSpPr>
        <p:spPr/>
        <p:txBody>
          <a:bodyPr/>
          <a:lstStyle/>
          <a:p>
            <a:r>
              <a:rPr lang="en-IN" dirty="0"/>
              <a:t>What is Authentication in Spring Security</a:t>
            </a:r>
          </a:p>
        </p:txBody>
      </p:sp>
      <p:pic>
        <p:nvPicPr>
          <p:cNvPr id="4" name="Picture 3">
            <a:extLst>
              <a:ext uri="{FF2B5EF4-FFF2-40B4-BE49-F238E27FC236}">
                <a16:creationId xmlns:a16="http://schemas.microsoft.com/office/drawing/2014/main" id="{A48DE76E-80EF-45CE-B3F9-1B2EF34A6D06}"/>
              </a:ext>
            </a:extLst>
          </p:cNvPr>
          <p:cNvPicPr>
            <a:picLocks noChangeAspect="1"/>
          </p:cNvPicPr>
          <p:nvPr/>
        </p:nvPicPr>
        <p:blipFill rotWithShape="1">
          <a:blip r:embed="rId2"/>
          <a:srcRect l="3376" t="14815" r="4167" b="11111"/>
          <a:stretch/>
        </p:blipFill>
        <p:spPr>
          <a:xfrm>
            <a:off x="76200" y="1447800"/>
            <a:ext cx="8961628" cy="4038600"/>
          </a:xfrm>
          <a:prstGeom prst="rect">
            <a:avLst/>
          </a:prstGeom>
        </p:spPr>
      </p:pic>
    </p:spTree>
    <p:extLst>
      <p:ext uri="{BB962C8B-B14F-4D97-AF65-F5344CB8AC3E}">
        <p14:creationId xmlns:p14="http://schemas.microsoft.com/office/powerpoint/2010/main" val="1920026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4CF9-8783-4922-A879-36DB1BA96953}"/>
              </a:ext>
            </a:extLst>
          </p:cNvPr>
          <p:cNvSpPr>
            <a:spLocks noGrp="1"/>
          </p:cNvSpPr>
          <p:nvPr>
            <p:ph type="title"/>
          </p:nvPr>
        </p:nvSpPr>
        <p:spPr/>
        <p:txBody>
          <a:bodyPr/>
          <a:lstStyle/>
          <a:p>
            <a:r>
              <a:rPr lang="en-IN" dirty="0"/>
              <a:t>What is Authorization in Spring Security</a:t>
            </a:r>
          </a:p>
        </p:txBody>
      </p:sp>
      <p:pic>
        <p:nvPicPr>
          <p:cNvPr id="5" name="Picture 4">
            <a:extLst>
              <a:ext uri="{FF2B5EF4-FFF2-40B4-BE49-F238E27FC236}">
                <a16:creationId xmlns:a16="http://schemas.microsoft.com/office/drawing/2014/main" id="{409D5577-C0A3-4DBE-AC34-275B282392BA}"/>
              </a:ext>
            </a:extLst>
          </p:cNvPr>
          <p:cNvPicPr>
            <a:picLocks noChangeAspect="1"/>
          </p:cNvPicPr>
          <p:nvPr/>
        </p:nvPicPr>
        <p:blipFill rotWithShape="1">
          <a:blip r:embed="rId2"/>
          <a:srcRect l="3117" t="13333" r="3549" b="49630"/>
          <a:stretch/>
        </p:blipFill>
        <p:spPr>
          <a:xfrm>
            <a:off x="0" y="1752599"/>
            <a:ext cx="8991600" cy="2007053"/>
          </a:xfrm>
          <a:prstGeom prst="rect">
            <a:avLst/>
          </a:prstGeom>
        </p:spPr>
      </p:pic>
    </p:spTree>
    <p:extLst>
      <p:ext uri="{BB962C8B-B14F-4D97-AF65-F5344CB8AC3E}">
        <p14:creationId xmlns:p14="http://schemas.microsoft.com/office/powerpoint/2010/main" val="394567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4CF9-8783-4922-A879-36DB1BA96953}"/>
              </a:ext>
            </a:extLst>
          </p:cNvPr>
          <p:cNvSpPr>
            <a:spLocks noGrp="1"/>
          </p:cNvSpPr>
          <p:nvPr>
            <p:ph type="title"/>
          </p:nvPr>
        </p:nvSpPr>
        <p:spPr/>
        <p:txBody>
          <a:bodyPr/>
          <a:lstStyle/>
          <a:p>
            <a:r>
              <a:rPr lang="en-IN" dirty="0"/>
              <a:t>What is Authorization in Spring Security</a:t>
            </a:r>
          </a:p>
        </p:txBody>
      </p:sp>
      <p:pic>
        <p:nvPicPr>
          <p:cNvPr id="4" name="Picture 3">
            <a:extLst>
              <a:ext uri="{FF2B5EF4-FFF2-40B4-BE49-F238E27FC236}">
                <a16:creationId xmlns:a16="http://schemas.microsoft.com/office/drawing/2014/main" id="{8031B9BC-9AA6-417F-9ED7-A25E51FFBA92}"/>
              </a:ext>
            </a:extLst>
          </p:cNvPr>
          <p:cNvPicPr>
            <a:picLocks noChangeAspect="1"/>
          </p:cNvPicPr>
          <p:nvPr/>
        </p:nvPicPr>
        <p:blipFill rotWithShape="1">
          <a:blip r:embed="rId2"/>
          <a:srcRect t="14815" b="12593"/>
          <a:stretch/>
        </p:blipFill>
        <p:spPr>
          <a:xfrm>
            <a:off x="-1" y="1828800"/>
            <a:ext cx="9119647" cy="3733800"/>
          </a:xfrm>
          <a:prstGeom prst="rect">
            <a:avLst/>
          </a:prstGeom>
        </p:spPr>
      </p:pic>
    </p:spTree>
    <p:extLst>
      <p:ext uri="{BB962C8B-B14F-4D97-AF65-F5344CB8AC3E}">
        <p14:creationId xmlns:p14="http://schemas.microsoft.com/office/powerpoint/2010/main" val="370417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C09998-FEB0-414E-88A7-14244B109117}"/>
              </a:ext>
            </a:extLst>
          </p:cNvPr>
          <p:cNvSpPr>
            <a:spLocks noGrp="1"/>
          </p:cNvSpPr>
          <p:nvPr>
            <p:ph sz="quarter" idx="12"/>
          </p:nvPr>
        </p:nvSpPr>
        <p:spPr/>
        <p:txBody>
          <a:bodyPr/>
          <a:lstStyle/>
          <a:p>
            <a:r>
              <a:rPr lang="en-US" dirty="0"/>
              <a:t>Java Authentication and Authorization Service (JAAS)</a:t>
            </a:r>
          </a:p>
          <a:p>
            <a:r>
              <a:rPr lang="en-US" dirty="0"/>
              <a:t>Java Generic Security Services (Java GSS-API)</a:t>
            </a:r>
          </a:p>
          <a:p>
            <a:r>
              <a:rPr lang="en-IN" dirty="0"/>
              <a:t>Java Cryptography Extension (JCE)</a:t>
            </a:r>
          </a:p>
          <a:p>
            <a:r>
              <a:rPr lang="en-IN" dirty="0"/>
              <a:t>Java Secure Sockets Extension (JSSE)</a:t>
            </a:r>
          </a:p>
          <a:p>
            <a:r>
              <a:rPr lang="en-US" dirty="0"/>
              <a:t>Simple Authentication and Security Layer (SASL)</a:t>
            </a:r>
            <a:endParaRPr lang="en-IN" dirty="0"/>
          </a:p>
        </p:txBody>
      </p:sp>
      <p:sp>
        <p:nvSpPr>
          <p:cNvPr id="3" name="Title 2">
            <a:extLst>
              <a:ext uri="{FF2B5EF4-FFF2-40B4-BE49-F238E27FC236}">
                <a16:creationId xmlns:a16="http://schemas.microsoft.com/office/drawing/2014/main" id="{4AC34C6D-0585-47A8-91DA-AFA5E821F7E5}"/>
              </a:ext>
            </a:extLst>
          </p:cNvPr>
          <p:cNvSpPr>
            <a:spLocks noGrp="1"/>
          </p:cNvSpPr>
          <p:nvPr>
            <p:ph type="title"/>
          </p:nvPr>
        </p:nvSpPr>
        <p:spPr/>
        <p:txBody>
          <a:bodyPr/>
          <a:lstStyle/>
          <a:p>
            <a:r>
              <a:rPr lang="en-IN" dirty="0"/>
              <a:t>Java SE Security Mechanisms</a:t>
            </a:r>
          </a:p>
        </p:txBody>
      </p:sp>
    </p:spTree>
    <p:extLst>
      <p:ext uri="{BB962C8B-B14F-4D97-AF65-F5344CB8AC3E}">
        <p14:creationId xmlns:p14="http://schemas.microsoft.com/office/powerpoint/2010/main" val="3199607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4CF9-8783-4922-A879-36DB1BA96953}"/>
              </a:ext>
            </a:extLst>
          </p:cNvPr>
          <p:cNvSpPr>
            <a:spLocks noGrp="1"/>
          </p:cNvSpPr>
          <p:nvPr>
            <p:ph type="title"/>
          </p:nvPr>
        </p:nvSpPr>
        <p:spPr/>
        <p:txBody>
          <a:bodyPr/>
          <a:lstStyle/>
          <a:p>
            <a:r>
              <a:rPr lang="en-IN" dirty="0"/>
              <a:t>Spring Security Features</a:t>
            </a:r>
          </a:p>
        </p:txBody>
      </p:sp>
      <p:pic>
        <p:nvPicPr>
          <p:cNvPr id="4" name="Picture 3">
            <a:extLst>
              <a:ext uri="{FF2B5EF4-FFF2-40B4-BE49-F238E27FC236}">
                <a16:creationId xmlns:a16="http://schemas.microsoft.com/office/drawing/2014/main" id="{3C6357FB-EE97-46CF-A08E-A3E38E369568}"/>
              </a:ext>
            </a:extLst>
          </p:cNvPr>
          <p:cNvPicPr>
            <a:picLocks noChangeAspect="1"/>
          </p:cNvPicPr>
          <p:nvPr/>
        </p:nvPicPr>
        <p:blipFill rotWithShape="1">
          <a:blip r:embed="rId2"/>
          <a:srcRect l="3334" t="4445" r="2500" b="9630"/>
          <a:stretch/>
        </p:blipFill>
        <p:spPr>
          <a:xfrm>
            <a:off x="304800" y="1600200"/>
            <a:ext cx="8610600" cy="4419600"/>
          </a:xfrm>
          <a:prstGeom prst="rect">
            <a:avLst/>
          </a:prstGeom>
        </p:spPr>
      </p:pic>
    </p:spTree>
    <p:extLst>
      <p:ext uri="{BB962C8B-B14F-4D97-AF65-F5344CB8AC3E}">
        <p14:creationId xmlns:p14="http://schemas.microsoft.com/office/powerpoint/2010/main" val="385983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25415A5-915E-4563-B567-6F6C8E7A841F}"/>
              </a:ext>
            </a:extLst>
          </p:cNvPr>
          <p:cNvSpPr>
            <a:spLocks noGrp="1"/>
          </p:cNvSpPr>
          <p:nvPr>
            <p:ph sz="quarter" idx="12"/>
          </p:nvPr>
        </p:nvSpPr>
        <p:spPr/>
        <p:txBody>
          <a:bodyPr>
            <a:normAutofit fontScale="70000" lnSpcReduction="20000"/>
          </a:bodyPr>
          <a:lstStyle/>
          <a:p>
            <a:r>
              <a:rPr lang="en-IN" dirty="0"/>
              <a:t>HTTP BASIC authentication headers</a:t>
            </a:r>
          </a:p>
          <a:p>
            <a:r>
              <a:rPr lang="en-IN" dirty="0"/>
              <a:t>HTTP Digest authentication headers</a:t>
            </a:r>
          </a:p>
          <a:p>
            <a:r>
              <a:rPr lang="en-IN" dirty="0"/>
              <a:t>HTTP X.509 client certificate exchange</a:t>
            </a:r>
          </a:p>
          <a:p>
            <a:r>
              <a:rPr lang="en-IN" dirty="0"/>
              <a:t>LDAP (</a:t>
            </a:r>
            <a:r>
              <a:rPr lang="en-IN" dirty="0" err="1"/>
              <a:t>Lighweight</a:t>
            </a:r>
            <a:r>
              <a:rPr lang="en-IN" dirty="0"/>
              <a:t> Directory Access Protocol)</a:t>
            </a:r>
          </a:p>
          <a:p>
            <a:r>
              <a:rPr lang="en-IN" dirty="0"/>
              <a:t>Form-based authentication</a:t>
            </a:r>
          </a:p>
          <a:p>
            <a:r>
              <a:rPr lang="en-IN" dirty="0"/>
              <a:t>OpenID authentication</a:t>
            </a:r>
          </a:p>
          <a:p>
            <a:r>
              <a:rPr lang="en-IN" dirty="0"/>
              <a:t>Automatic remember-me authentication</a:t>
            </a:r>
          </a:p>
          <a:p>
            <a:r>
              <a:rPr lang="en-IN" dirty="0"/>
              <a:t>Kerberos</a:t>
            </a:r>
          </a:p>
          <a:p>
            <a:r>
              <a:rPr lang="en-IN" dirty="0"/>
              <a:t>JOSSO (Java Open Source Single Sign-On)</a:t>
            </a:r>
          </a:p>
          <a:p>
            <a:r>
              <a:rPr lang="en-IN" dirty="0" err="1"/>
              <a:t>AppFuse</a:t>
            </a:r>
            <a:endParaRPr lang="en-IN" dirty="0"/>
          </a:p>
          <a:p>
            <a:r>
              <a:rPr lang="en-IN" dirty="0" err="1"/>
              <a:t>AndroMDA</a:t>
            </a:r>
            <a:endParaRPr lang="en-IN" dirty="0"/>
          </a:p>
          <a:p>
            <a:r>
              <a:rPr lang="en-IN" dirty="0"/>
              <a:t>Mule ESB</a:t>
            </a:r>
          </a:p>
          <a:p>
            <a:r>
              <a:rPr lang="en-IN" dirty="0"/>
              <a:t>DWR(Direct Web Request)</a:t>
            </a:r>
          </a:p>
        </p:txBody>
      </p:sp>
      <p:sp>
        <p:nvSpPr>
          <p:cNvPr id="3" name="Title 2">
            <a:extLst>
              <a:ext uri="{FF2B5EF4-FFF2-40B4-BE49-F238E27FC236}">
                <a16:creationId xmlns:a16="http://schemas.microsoft.com/office/drawing/2014/main" id="{04D564F0-D6DA-4667-B34F-8ADD72E6DC88}"/>
              </a:ext>
            </a:extLst>
          </p:cNvPr>
          <p:cNvSpPr>
            <a:spLocks noGrp="1"/>
          </p:cNvSpPr>
          <p:nvPr>
            <p:ph type="title"/>
          </p:nvPr>
        </p:nvSpPr>
        <p:spPr/>
        <p:txBody>
          <a:bodyPr/>
          <a:lstStyle/>
          <a:p>
            <a:r>
              <a:rPr lang="en-IN" dirty="0"/>
              <a:t>Spring Security Features</a:t>
            </a:r>
          </a:p>
        </p:txBody>
      </p:sp>
    </p:spTree>
    <p:extLst>
      <p:ext uri="{BB962C8B-B14F-4D97-AF65-F5344CB8AC3E}">
        <p14:creationId xmlns:p14="http://schemas.microsoft.com/office/powerpoint/2010/main" val="3990319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Autofit/>
          </a:bodyPr>
          <a:lstStyle/>
          <a:p>
            <a:pPr marL="342900" indent="-342900">
              <a:lnSpc>
                <a:spcPct val="110000"/>
              </a:lnSpc>
              <a:buFont typeface="Arial" pitchFamily="34" charset="0"/>
              <a:buChar char="•"/>
            </a:pPr>
            <a:r>
              <a:rPr lang="en-IN" b="0" dirty="0">
                <a:solidFill>
                  <a:schemeClr val="tx1"/>
                </a:solidFill>
              </a:rPr>
              <a:t>LDAP (Lightweight Directory Access Protocol)</a:t>
            </a:r>
          </a:p>
          <a:p>
            <a:pPr marL="342900" indent="-342900">
              <a:lnSpc>
                <a:spcPct val="110000"/>
              </a:lnSpc>
              <a:buFont typeface="Arial" pitchFamily="34" charset="0"/>
              <a:buChar char="•"/>
            </a:pPr>
            <a:r>
              <a:rPr lang="en-IN" b="0" dirty="0">
                <a:solidFill>
                  <a:schemeClr val="tx1"/>
                </a:solidFill>
              </a:rPr>
              <a:t>Single sign-on</a:t>
            </a:r>
          </a:p>
          <a:p>
            <a:pPr marL="342900" indent="-342900">
              <a:lnSpc>
                <a:spcPct val="110000"/>
              </a:lnSpc>
              <a:buFont typeface="Arial" pitchFamily="34" charset="0"/>
              <a:buChar char="•"/>
            </a:pPr>
            <a:r>
              <a:rPr lang="en-IN" b="0" dirty="0">
                <a:solidFill>
                  <a:schemeClr val="tx1"/>
                </a:solidFill>
              </a:rPr>
              <a:t>JAAS (Java Authentication and Authorization Service) </a:t>
            </a:r>
            <a:r>
              <a:rPr lang="en-IN" b="0" dirty="0" err="1">
                <a:solidFill>
                  <a:schemeClr val="tx1"/>
                </a:solidFill>
              </a:rPr>
              <a:t>LoginModule</a:t>
            </a:r>
            <a:endParaRPr lang="en-IN" b="0" dirty="0">
              <a:solidFill>
                <a:schemeClr val="tx1"/>
              </a:solidFill>
            </a:endParaRPr>
          </a:p>
          <a:p>
            <a:pPr marL="342900" indent="-342900">
              <a:lnSpc>
                <a:spcPct val="110000"/>
              </a:lnSpc>
              <a:buFont typeface="Arial" pitchFamily="34" charset="0"/>
              <a:buChar char="•"/>
            </a:pPr>
            <a:r>
              <a:rPr lang="en-IN" b="0" dirty="0">
                <a:solidFill>
                  <a:schemeClr val="tx1"/>
                </a:solidFill>
              </a:rPr>
              <a:t>Basic Access Authentication</a:t>
            </a:r>
          </a:p>
          <a:p>
            <a:pPr marL="342900" indent="-342900">
              <a:lnSpc>
                <a:spcPct val="110000"/>
              </a:lnSpc>
              <a:buFont typeface="Arial" pitchFamily="34" charset="0"/>
              <a:buChar char="•"/>
            </a:pPr>
            <a:r>
              <a:rPr lang="en-IN" b="0" dirty="0">
                <a:solidFill>
                  <a:schemeClr val="tx1"/>
                </a:solidFill>
              </a:rPr>
              <a:t>Digest Access Authentication</a:t>
            </a:r>
          </a:p>
          <a:p>
            <a:pPr marL="342900" indent="-342900">
              <a:lnSpc>
                <a:spcPct val="110000"/>
              </a:lnSpc>
              <a:buFont typeface="Arial" pitchFamily="34" charset="0"/>
              <a:buChar char="•"/>
            </a:pPr>
            <a:r>
              <a:rPr lang="en-IN" b="0" dirty="0">
                <a:solidFill>
                  <a:schemeClr val="tx1"/>
                </a:solidFill>
              </a:rPr>
              <a:t>Remember-me</a:t>
            </a:r>
          </a:p>
        </p:txBody>
      </p:sp>
      <p:sp>
        <p:nvSpPr>
          <p:cNvPr id="3" name="Title 2"/>
          <p:cNvSpPr>
            <a:spLocks noGrp="1"/>
          </p:cNvSpPr>
          <p:nvPr>
            <p:ph type="title"/>
          </p:nvPr>
        </p:nvSpPr>
        <p:spPr/>
        <p:txBody>
          <a:bodyPr/>
          <a:lstStyle/>
          <a:p>
            <a:r>
              <a:rPr lang="en-IN" b="0" dirty="0"/>
              <a:t>Spring Security Features</a:t>
            </a:r>
          </a:p>
        </p:txBody>
      </p:sp>
    </p:spTree>
    <p:extLst>
      <p:ext uri="{BB962C8B-B14F-4D97-AF65-F5344CB8AC3E}">
        <p14:creationId xmlns:p14="http://schemas.microsoft.com/office/powerpoint/2010/main" val="38288686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Autofit/>
          </a:bodyPr>
          <a:lstStyle/>
          <a:p>
            <a:pPr marL="342900" indent="-342900">
              <a:lnSpc>
                <a:spcPct val="110000"/>
              </a:lnSpc>
              <a:buFont typeface="Arial" pitchFamily="34" charset="0"/>
              <a:buChar char="•"/>
            </a:pPr>
            <a:r>
              <a:rPr lang="en-IN" b="0" dirty="0">
                <a:solidFill>
                  <a:schemeClr val="tx1"/>
                </a:solidFill>
              </a:rPr>
              <a:t>Web Form Authentication</a:t>
            </a:r>
          </a:p>
          <a:p>
            <a:pPr marL="342900" indent="-342900">
              <a:lnSpc>
                <a:spcPct val="110000"/>
              </a:lnSpc>
              <a:buFont typeface="Arial" pitchFamily="34" charset="0"/>
              <a:buChar char="•"/>
            </a:pPr>
            <a:r>
              <a:rPr lang="en-IN" b="0" dirty="0">
                <a:solidFill>
                  <a:schemeClr val="tx1"/>
                </a:solidFill>
              </a:rPr>
              <a:t>Authorization</a:t>
            </a:r>
          </a:p>
          <a:p>
            <a:pPr marL="342900" indent="-342900">
              <a:lnSpc>
                <a:spcPct val="110000"/>
              </a:lnSpc>
              <a:buFont typeface="Arial" pitchFamily="34" charset="0"/>
              <a:buChar char="•"/>
            </a:pPr>
            <a:r>
              <a:rPr lang="en-IN" b="0" dirty="0">
                <a:solidFill>
                  <a:schemeClr val="tx1"/>
                </a:solidFill>
              </a:rPr>
              <a:t>Software Localization</a:t>
            </a:r>
          </a:p>
          <a:p>
            <a:pPr marL="342900" indent="-342900">
              <a:lnSpc>
                <a:spcPct val="110000"/>
              </a:lnSpc>
              <a:buFont typeface="Arial" pitchFamily="34" charset="0"/>
              <a:buChar char="•"/>
            </a:pPr>
            <a:r>
              <a:rPr lang="en-IN" b="0" dirty="0">
                <a:solidFill>
                  <a:schemeClr val="tx1"/>
                </a:solidFill>
              </a:rPr>
              <a:t>HTTP Authorization</a:t>
            </a:r>
          </a:p>
        </p:txBody>
      </p:sp>
      <p:sp>
        <p:nvSpPr>
          <p:cNvPr id="3" name="Title 2"/>
          <p:cNvSpPr>
            <a:spLocks noGrp="1"/>
          </p:cNvSpPr>
          <p:nvPr>
            <p:ph type="title"/>
          </p:nvPr>
        </p:nvSpPr>
        <p:spPr/>
        <p:txBody>
          <a:bodyPr/>
          <a:lstStyle/>
          <a:p>
            <a:r>
              <a:rPr lang="en-IN" b="0" dirty="0"/>
              <a:t>Spring Security Features</a:t>
            </a:r>
          </a:p>
        </p:txBody>
      </p:sp>
    </p:spTree>
    <p:extLst>
      <p:ext uri="{BB962C8B-B14F-4D97-AF65-F5344CB8AC3E}">
        <p14:creationId xmlns:p14="http://schemas.microsoft.com/office/powerpoint/2010/main" val="3478568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fontAlgn="base"/>
            <a:r>
              <a:rPr lang="en-IN" b="0" dirty="0"/>
              <a:t>Spring Security Features</a:t>
            </a:r>
          </a:p>
        </p:txBody>
      </p:sp>
      <p:pic>
        <p:nvPicPr>
          <p:cNvPr id="1026" name="Picture 2" descr="Spring Security Tutorial Step By Step - Example &amp;amp; Advant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1" y="1676400"/>
            <a:ext cx="8153400" cy="426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958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LDAP (Lightweight Directory Access Protocol)</a:t>
            </a:r>
          </a:p>
          <a:p>
            <a:pPr marL="574675" lvl="1" indent="-342900"/>
            <a:r>
              <a:rPr lang="en-US" b="0" dirty="0">
                <a:solidFill>
                  <a:schemeClr val="tx1"/>
                </a:solidFill>
              </a:rPr>
              <a:t>It is an open application protocol for maintaining and accessing distributed directory information services over an Internet Protocol.</a:t>
            </a:r>
          </a:p>
          <a:p>
            <a:pPr marL="342900" indent="-342900">
              <a:buFont typeface="Arial" pitchFamily="34" charset="0"/>
              <a:buChar char="•"/>
            </a:pPr>
            <a:r>
              <a:rPr lang="en-US" b="0" dirty="0">
                <a:solidFill>
                  <a:schemeClr val="tx1"/>
                </a:solidFill>
              </a:rPr>
              <a:t>Single sign-on</a:t>
            </a:r>
          </a:p>
          <a:p>
            <a:pPr lvl="2"/>
            <a:r>
              <a:rPr lang="en-US" b="0" dirty="0">
                <a:solidFill>
                  <a:schemeClr val="tx1"/>
                </a:solidFill>
              </a:rPr>
              <a:t>This feature allows a user to access multiple applications with the help of single account(user name and password).</a:t>
            </a:r>
            <a:endParaRPr lang="en-IN" dirty="0">
              <a:solidFill>
                <a:schemeClr val="tx1"/>
              </a:solidFill>
            </a:endParaRPr>
          </a:p>
          <a:p>
            <a:pPr marL="342900" indent="-342900">
              <a:buFont typeface="Arial" pitchFamily="34" charset="0"/>
              <a:buChar char="•"/>
            </a:pPr>
            <a:r>
              <a:rPr lang="en-US" b="0" dirty="0">
                <a:solidFill>
                  <a:schemeClr val="tx1"/>
                </a:solidFill>
              </a:rPr>
              <a:t>JAAS (Java Authentication and Authorization Service) </a:t>
            </a:r>
            <a:r>
              <a:rPr lang="en-US" b="0" dirty="0" err="1">
                <a:solidFill>
                  <a:schemeClr val="tx1"/>
                </a:solidFill>
              </a:rPr>
              <a:t>LoginModule</a:t>
            </a:r>
            <a:endParaRPr lang="en-US" b="0" dirty="0">
              <a:solidFill>
                <a:schemeClr val="tx1"/>
              </a:solidFill>
            </a:endParaRPr>
          </a:p>
          <a:p>
            <a:pPr marL="574675" lvl="1" indent="-342900"/>
            <a:r>
              <a:rPr lang="en-US" dirty="0">
                <a:solidFill>
                  <a:schemeClr val="tx1"/>
                </a:solidFill>
              </a:rPr>
              <a:t>It is a Pluggable Authentication Module implemented in Java. Spring Security supports it for its authentication process.</a:t>
            </a:r>
          </a:p>
          <a:p>
            <a:pPr marL="574675" lvl="1" indent="-342900"/>
            <a:endParaRPr lang="en-US" dirty="0">
              <a:solidFill>
                <a:schemeClr val="tx1"/>
              </a:solidFill>
            </a:endParaRPr>
          </a:p>
        </p:txBody>
      </p:sp>
      <p:sp>
        <p:nvSpPr>
          <p:cNvPr id="3" name="Title 2"/>
          <p:cNvSpPr>
            <a:spLocks noGrp="1"/>
          </p:cNvSpPr>
          <p:nvPr>
            <p:ph type="title"/>
          </p:nvPr>
        </p:nvSpPr>
        <p:spPr/>
        <p:txBody>
          <a:bodyPr/>
          <a:lstStyle/>
          <a:p>
            <a:r>
              <a:rPr lang="en-IN" b="0" dirty="0"/>
              <a:t>Spring Security Features</a:t>
            </a:r>
            <a:br>
              <a:rPr lang="en-IN" b="0" dirty="0"/>
            </a:br>
            <a:endParaRPr lang="en-IN" dirty="0"/>
          </a:p>
        </p:txBody>
      </p:sp>
    </p:spTree>
    <p:extLst>
      <p:ext uri="{BB962C8B-B14F-4D97-AF65-F5344CB8AC3E}">
        <p14:creationId xmlns:p14="http://schemas.microsoft.com/office/powerpoint/2010/main" val="704545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342900" indent="-342900">
              <a:buFont typeface="Arial" panose="020B0604020202020204" pitchFamily="34" charset="0"/>
              <a:buChar char="•"/>
            </a:pPr>
            <a:r>
              <a:rPr lang="en-US" b="0" dirty="0">
                <a:solidFill>
                  <a:schemeClr val="tx1"/>
                </a:solidFill>
              </a:rPr>
              <a:t>Basic Access Authentication</a:t>
            </a:r>
          </a:p>
          <a:p>
            <a:pPr marL="574675" lvl="1" indent="-342900"/>
            <a:r>
              <a:rPr lang="en-US" b="0" dirty="0">
                <a:solidFill>
                  <a:schemeClr val="tx1"/>
                </a:solidFill>
              </a:rPr>
              <a:t>Spring Security supports Basic Access Authentication that is used to provide user name and password while making request over the network.</a:t>
            </a:r>
          </a:p>
          <a:p>
            <a:pPr marL="342900" indent="-342900">
              <a:buFont typeface="Arial" pitchFamily="34" charset="0"/>
              <a:buChar char="•"/>
            </a:pPr>
            <a:r>
              <a:rPr lang="en-US" b="0" dirty="0">
                <a:solidFill>
                  <a:schemeClr val="tx1"/>
                </a:solidFill>
              </a:rPr>
              <a:t>Digest Access Authentication</a:t>
            </a:r>
          </a:p>
          <a:p>
            <a:pPr marL="574675" lvl="1" indent="-342900"/>
            <a:r>
              <a:rPr lang="en-US" dirty="0">
                <a:solidFill>
                  <a:schemeClr val="tx1"/>
                </a:solidFill>
              </a:rPr>
              <a:t>This feature allows us to make authentication process more secure than Basic Access Authentication. It asks to the browser to confirm the identity of the user before sending sensitive data over the network.</a:t>
            </a:r>
          </a:p>
          <a:p>
            <a:pPr marL="342900" indent="-342900">
              <a:buFont typeface="Arial" pitchFamily="34" charset="0"/>
              <a:buChar char="•"/>
            </a:pPr>
            <a:r>
              <a:rPr lang="en-US" b="0" dirty="0">
                <a:solidFill>
                  <a:schemeClr val="tx1"/>
                </a:solidFill>
              </a:rPr>
              <a:t>Remember-me</a:t>
            </a:r>
          </a:p>
          <a:p>
            <a:pPr marL="574675" lvl="1" indent="-342900"/>
            <a:r>
              <a:rPr lang="en-US" dirty="0">
                <a:solidFill>
                  <a:schemeClr val="tx1"/>
                </a:solidFill>
              </a:rPr>
              <a:t>Spring Security supports this feature with the help of HTTP Cookies. It remember to the user and avoid login again from the same machine until the user logout.</a:t>
            </a:r>
          </a:p>
          <a:p>
            <a:pPr marL="574675" lvl="1" indent="-342900"/>
            <a:endParaRPr lang="en-US" dirty="0">
              <a:solidFill>
                <a:schemeClr val="tx1"/>
              </a:solidFill>
            </a:endParaRPr>
          </a:p>
          <a:p>
            <a:pPr marL="800100" lvl="2" indent="-342900"/>
            <a:endParaRPr lang="en-US" dirty="0">
              <a:solidFill>
                <a:schemeClr val="tx1"/>
              </a:solidFill>
            </a:endParaRPr>
          </a:p>
        </p:txBody>
      </p:sp>
      <p:sp>
        <p:nvSpPr>
          <p:cNvPr id="3" name="Title 2"/>
          <p:cNvSpPr>
            <a:spLocks noGrp="1"/>
          </p:cNvSpPr>
          <p:nvPr>
            <p:ph type="title"/>
          </p:nvPr>
        </p:nvSpPr>
        <p:spPr/>
        <p:txBody>
          <a:bodyPr/>
          <a:lstStyle/>
          <a:p>
            <a:r>
              <a:rPr lang="en-IN" b="0" dirty="0"/>
              <a:t>Spring Security Features</a:t>
            </a:r>
            <a:br>
              <a:rPr lang="en-IN" b="0" dirty="0"/>
            </a:br>
            <a:endParaRPr lang="en-IN" dirty="0"/>
          </a:p>
        </p:txBody>
      </p:sp>
    </p:spTree>
    <p:extLst>
      <p:ext uri="{BB962C8B-B14F-4D97-AF65-F5344CB8AC3E}">
        <p14:creationId xmlns:p14="http://schemas.microsoft.com/office/powerpoint/2010/main" val="3960091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342900" indent="-342900">
              <a:buFont typeface="Arial" panose="020B0604020202020204" pitchFamily="34" charset="0"/>
              <a:buChar char="•"/>
            </a:pPr>
            <a:r>
              <a:rPr lang="en-US" b="0" dirty="0">
                <a:solidFill>
                  <a:schemeClr val="tx1"/>
                </a:solidFill>
              </a:rPr>
              <a:t>Web Form Authentication</a:t>
            </a:r>
          </a:p>
          <a:p>
            <a:pPr marL="574675" lvl="1" indent="-342900"/>
            <a:r>
              <a:rPr lang="en-US" b="0" dirty="0">
                <a:solidFill>
                  <a:schemeClr val="tx1"/>
                </a:solidFill>
              </a:rPr>
              <a:t>In this process, web form collect and authenticate user credentials from the web browser. Spring Security supports it while we want to implement web form authentication.</a:t>
            </a:r>
          </a:p>
          <a:p>
            <a:pPr marL="342900" indent="-342900">
              <a:buFont typeface="Arial" panose="020B0604020202020204" pitchFamily="34" charset="0"/>
              <a:buChar char="•"/>
            </a:pPr>
            <a:r>
              <a:rPr lang="en-US" b="0" dirty="0">
                <a:solidFill>
                  <a:schemeClr val="tx1"/>
                </a:solidFill>
              </a:rPr>
              <a:t>Authorization</a:t>
            </a:r>
          </a:p>
          <a:p>
            <a:pPr marL="574675" lvl="1" indent="-342900"/>
            <a:r>
              <a:rPr lang="en-US" b="0" dirty="0">
                <a:solidFill>
                  <a:schemeClr val="tx1"/>
                </a:solidFill>
              </a:rPr>
              <a:t>Spring Security provides the this feature to authorize the user before accessing resources. It allows developers to define access policies against the resources.</a:t>
            </a:r>
          </a:p>
          <a:p>
            <a:pPr marL="342900" indent="-342900">
              <a:buFont typeface="Arial" panose="020B0604020202020204" pitchFamily="34" charset="0"/>
              <a:buChar char="•"/>
            </a:pPr>
            <a:r>
              <a:rPr lang="en-US" b="0" dirty="0">
                <a:solidFill>
                  <a:schemeClr val="tx1"/>
                </a:solidFill>
              </a:rPr>
              <a:t>Software Localization</a:t>
            </a:r>
          </a:p>
          <a:p>
            <a:pPr marL="574675" lvl="1" indent="-342900"/>
            <a:r>
              <a:rPr lang="en-US" b="0" dirty="0">
                <a:solidFill>
                  <a:schemeClr val="tx1"/>
                </a:solidFill>
              </a:rPr>
              <a:t>This feature allows us to make application user interface in any language.</a:t>
            </a:r>
          </a:p>
          <a:p>
            <a:pPr marL="574675" lvl="1" indent="-342900"/>
            <a:endParaRPr lang="en-US" dirty="0">
              <a:solidFill>
                <a:schemeClr val="tx1"/>
              </a:solidFill>
            </a:endParaRPr>
          </a:p>
          <a:p>
            <a:pPr marL="800100" lvl="2" indent="-342900">
              <a:buFont typeface="Arial" panose="020B0604020202020204" pitchFamily="34" charset="0"/>
              <a:buChar char="•"/>
            </a:pPr>
            <a:endParaRPr lang="en-US" dirty="0">
              <a:solidFill>
                <a:schemeClr val="tx1"/>
              </a:solidFill>
            </a:endParaRPr>
          </a:p>
        </p:txBody>
      </p:sp>
      <p:sp>
        <p:nvSpPr>
          <p:cNvPr id="3" name="Title 2"/>
          <p:cNvSpPr>
            <a:spLocks noGrp="1"/>
          </p:cNvSpPr>
          <p:nvPr>
            <p:ph type="title"/>
          </p:nvPr>
        </p:nvSpPr>
        <p:spPr/>
        <p:txBody>
          <a:bodyPr/>
          <a:lstStyle/>
          <a:p>
            <a:r>
              <a:rPr lang="en-IN" b="0" dirty="0"/>
              <a:t>Spring Security Features</a:t>
            </a:r>
            <a:br>
              <a:rPr lang="en-IN" b="0" dirty="0"/>
            </a:br>
            <a:endParaRPr lang="en-IN" dirty="0"/>
          </a:p>
        </p:txBody>
      </p:sp>
    </p:spTree>
    <p:extLst>
      <p:ext uri="{BB962C8B-B14F-4D97-AF65-F5344CB8AC3E}">
        <p14:creationId xmlns:p14="http://schemas.microsoft.com/office/powerpoint/2010/main" val="13685574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342900" indent="-342900">
              <a:buFont typeface="Arial" panose="020B0604020202020204" pitchFamily="34" charset="0"/>
              <a:buChar char="•"/>
            </a:pPr>
            <a:r>
              <a:rPr lang="en-US" b="0" dirty="0">
                <a:solidFill>
                  <a:schemeClr val="tx1"/>
                </a:solidFill>
              </a:rPr>
              <a:t>HTTP Authorization</a:t>
            </a:r>
          </a:p>
          <a:p>
            <a:pPr marL="574675" lvl="1" indent="-342900"/>
            <a:r>
              <a:rPr lang="en-US" b="0" dirty="0">
                <a:solidFill>
                  <a:schemeClr val="tx1"/>
                </a:solidFill>
              </a:rPr>
              <a:t>Spring provides this feature for HTTP authorization of web request URLs using Apache Ant paths or regular expressions.</a:t>
            </a:r>
            <a:br>
              <a:rPr lang="en-US" dirty="0">
                <a:solidFill>
                  <a:schemeClr val="tx1"/>
                </a:solidFill>
              </a:rPr>
            </a:br>
            <a:endParaRPr lang="en-US" dirty="0">
              <a:solidFill>
                <a:schemeClr val="tx1"/>
              </a:solidFill>
            </a:endParaRPr>
          </a:p>
          <a:p>
            <a:pPr marL="800100" lvl="2" indent="-342900">
              <a:buFont typeface="Arial" panose="020B0604020202020204" pitchFamily="34" charset="0"/>
              <a:buChar char="•"/>
            </a:pPr>
            <a:endParaRPr lang="en-US" dirty="0">
              <a:solidFill>
                <a:schemeClr val="tx1"/>
              </a:solidFill>
            </a:endParaRPr>
          </a:p>
        </p:txBody>
      </p:sp>
      <p:sp>
        <p:nvSpPr>
          <p:cNvPr id="3" name="Title 2"/>
          <p:cNvSpPr>
            <a:spLocks noGrp="1"/>
          </p:cNvSpPr>
          <p:nvPr>
            <p:ph type="title"/>
          </p:nvPr>
        </p:nvSpPr>
        <p:spPr/>
        <p:txBody>
          <a:bodyPr/>
          <a:lstStyle/>
          <a:p>
            <a:r>
              <a:rPr lang="en-IN" b="0" dirty="0"/>
              <a:t>Spring Security Features</a:t>
            </a:r>
            <a:br>
              <a:rPr lang="en-IN" b="0" dirty="0"/>
            </a:br>
            <a:endParaRPr lang="en-IN" dirty="0"/>
          </a:p>
        </p:txBody>
      </p:sp>
    </p:spTree>
    <p:extLst>
      <p:ext uri="{BB962C8B-B14F-4D97-AF65-F5344CB8AC3E}">
        <p14:creationId xmlns:p14="http://schemas.microsoft.com/office/powerpoint/2010/main" val="651474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342900" indent="-342900">
              <a:buFont typeface="Arial" panose="020B0604020202020204" pitchFamily="34" charset="0"/>
              <a:buChar char="•"/>
            </a:pPr>
            <a:r>
              <a:rPr lang="en-US" dirty="0">
                <a:solidFill>
                  <a:schemeClr val="tx1"/>
                </a:solidFill>
              </a:rPr>
              <a:t>OAuth 2.0 Login</a:t>
            </a:r>
          </a:p>
          <a:p>
            <a:pPr marL="574675" lvl="1" indent="-342900"/>
            <a:r>
              <a:rPr lang="en-US" dirty="0">
                <a:solidFill>
                  <a:schemeClr val="tx1"/>
                </a:solidFill>
              </a:rPr>
              <a:t>This feature provides the facility to the user to login into the application by using their existing account at GitHub or Google. </a:t>
            </a:r>
          </a:p>
          <a:p>
            <a:pPr marL="574675" lvl="1" indent="-342900"/>
            <a:r>
              <a:rPr lang="en-US" dirty="0">
                <a:solidFill>
                  <a:schemeClr val="tx1"/>
                </a:solidFill>
              </a:rPr>
              <a:t>This feature is implemented by using the Authorization Code Grant that is specified in the OAuth 2.0 Authorization Framework.</a:t>
            </a:r>
          </a:p>
          <a:p>
            <a:pPr marL="342900" indent="-342900">
              <a:buFont typeface="Arial" panose="020B0604020202020204" pitchFamily="34" charset="0"/>
              <a:buChar char="•"/>
            </a:pPr>
            <a:r>
              <a:rPr lang="en-US" dirty="0">
                <a:solidFill>
                  <a:schemeClr val="tx1"/>
                </a:solidFill>
              </a:rPr>
              <a:t>Reactive Support</a:t>
            </a:r>
          </a:p>
          <a:p>
            <a:pPr marL="574675" lvl="1" indent="-342900"/>
            <a:r>
              <a:rPr lang="en-US" dirty="0">
                <a:solidFill>
                  <a:schemeClr val="tx1"/>
                </a:solidFill>
              </a:rPr>
              <a:t>From version Spring Security 5.0, it provides reactive programming and reactive web runtime support and even, we can integrate with Spring </a:t>
            </a:r>
            <a:r>
              <a:rPr lang="en-US" dirty="0" err="1">
                <a:solidFill>
                  <a:schemeClr val="tx1"/>
                </a:solidFill>
              </a:rPr>
              <a:t>WebFlux</a:t>
            </a:r>
            <a:r>
              <a:rPr lang="en-US" dirty="0">
                <a:solidFill>
                  <a:schemeClr val="tx1"/>
                </a:solidFill>
              </a:rPr>
              <a:t>.</a:t>
            </a:r>
            <a:endParaRPr lang="en-IN" dirty="0">
              <a:solidFill>
                <a:schemeClr val="tx1"/>
              </a:solidFill>
            </a:endParaRPr>
          </a:p>
        </p:txBody>
      </p:sp>
      <p:sp>
        <p:nvSpPr>
          <p:cNvPr id="3" name="Title 2"/>
          <p:cNvSpPr>
            <a:spLocks noGrp="1"/>
          </p:cNvSpPr>
          <p:nvPr>
            <p:ph type="title"/>
          </p:nvPr>
        </p:nvSpPr>
        <p:spPr/>
        <p:txBody>
          <a:bodyPr/>
          <a:lstStyle/>
          <a:p>
            <a:r>
              <a:rPr lang="en-US" b="0" dirty="0"/>
              <a:t>Features added in Spring Security 5.0</a:t>
            </a:r>
            <a:br>
              <a:rPr lang="en-US" b="0" dirty="0"/>
            </a:br>
            <a:endParaRPr lang="en-IN" dirty="0"/>
          </a:p>
        </p:txBody>
      </p:sp>
    </p:spTree>
    <p:extLst>
      <p:ext uri="{BB962C8B-B14F-4D97-AF65-F5344CB8AC3E}">
        <p14:creationId xmlns:p14="http://schemas.microsoft.com/office/powerpoint/2010/main" val="25616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34C6D-0585-47A8-91DA-AFA5E821F7E5}"/>
              </a:ext>
            </a:extLst>
          </p:cNvPr>
          <p:cNvSpPr>
            <a:spLocks noGrp="1"/>
          </p:cNvSpPr>
          <p:nvPr>
            <p:ph type="title"/>
          </p:nvPr>
        </p:nvSpPr>
        <p:spPr/>
        <p:txBody>
          <a:bodyPr/>
          <a:lstStyle/>
          <a:p>
            <a:r>
              <a:rPr lang="en-IN" dirty="0"/>
              <a:t>Java SE Security Mechanisms</a:t>
            </a:r>
          </a:p>
        </p:txBody>
      </p:sp>
      <p:pic>
        <p:nvPicPr>
          <p:cNvPr id="7" name="Picture 6">
            <a:extLst>
              <a:ext uri="{FF2B5EF4-FFF2-40B4-BE49-F238E27FC236}">
                <a16:creationId xmlns:a16="http://schemas.microsoft.com/office/drawing/2014/main" id="{A435DF53-8811-486B-8494-D02ED84CD942}"/>
              </a:ext>
            </a:extLst>
          </p:cNvPr>
          <p:cNvPicPr>
            <a:picLocks noChangeAspect="1"/>
          </p:cNvPicPr>
          <p:nvPr/>
        </p:nvPicPr>
        <p:blipFill rotWithShape="1">
          <a:blip r:embed="rId2"/>
          <a:srcRect l="3333" t="24814" r="66667" b="33704"/>
          <a:stretch/>
        </p:blipFill>
        <p:spPr>
          <a:xfrm>
            <a:off x="228600" y="1295400"/>
            <a:ext cx="8534399" cy="5257800"/>
          </a:xfrm>
          <a:prstGeom prst="rect">
            <a:avLst/>
          </a:prstGeom>
        </p:spPr>
      </p:pic>
    </p:spTree>
    <p:extLst>
      <p:ext uri="{BB962C8B-B14F-4D97-AF65-F5344CB8AC3E}">
        <p14:creationId xmlns:p14="http://schemas.microsoft.com/office/powerpoint/2010/main" val="729804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342900" indent="-342900">
              <a:buFont typeface="Arial" panose="020B0604020202020204" pitchFamily="34" charset="0"/>
              <a:buChar char="•"/>
            </a:pPr>
            <a:r>
              <a:rPr lang="en-US" b="0" dirty="0">
                <a:solidFill>
                  <a:schemeClr val="tx1"/>
                </a:solidFill>
              </a:rPr>
              <a:t>Modernized Password Encoding</a:t>
            </a:r>
          </a:p>
          <a:p>
            <a:pPr marL="574675" lvl="1" indent="-342900"/>
            <a:r>
              <a:rPr lang="en-US" b="0" dirty="0">
                <a:solidFill>
                  <a:schemeClr val="tx1"/>
                </a:solidFill>
              </a:rPr>
              <a:t>Spring Security 5.0 introduced new Password encoder </a:t>
            </a:r>
            <a:r>
              <a:rPr lang="en-US" dirty="0" err="1">
                <a:solidFill>
                  <a:schemeClr val="tx1"/>
                </a:solidFill>
              </a:rPr>
              <a:t>DelegatingPasswordEncoder</a:t>
            </a:r>
            <a:r>
              <a:rPr lang="en-US" b="0" dirty="0">
                <a:solidFill>
                  <a:schemeClr val="tx1"/>
                </a:solidFill>
              </a:rPr>
              <a:t> which is more modernize and solve all the problems of previous encoder </a:t>
            </a:r>
            <a:r>
              <a:rPr lang="en-US" dirty="0" err="1">
                <a:solidFill>
                  <a:schemeClr val="tx1"/>
                </a:solidFill>
              </a:rPr>
              <a:t>NoOpPasswordEncoder</a:t>
            </a:r>
            <a:r>
              <a:rPr lang="en-US" b="0" dirty="0">
                <a:solidFill>
                  <a:schemeClr val="tx1"/>
                </a:solidFill>
              </a:rPr>
              <a:t>.</a:t>
            </a:r>
          </a:p>
        </p:txBody>
      </p:sp>
      <p:sp>
        <p:nvSpPr>
          <p:cNvPr id="3" name="Title 2"/>
          <p:cNvSpPr>
            <a:spLocks noGrp="1"/>
          </p:cNvSpPr>
          <p:nvPr>
            <p:ph type="title"/>
          </p:nvPr>
        </p:nvSpPr>
        <p:spPr/>
        <p:txBody>
          <a:bodyPr/>
          <a:lstStyle/>
          <a:p>
            <a:r>
              <a:rPr lang="en-US" b="0" dirty="0"/>
              <a:t>Features added in Spring Security 5.0</a:t>
            </a:r>
            <a:br>
              <a:rPr lang="en-US" b="0" dirty="0"/>
            </a:br>
            <a:endParaRPr lang="en-IN" dirty="0"/>
          </a:p>
        </p:txBody>
      </p:sp>
    </p:spTree>
    <p:extLst>
      <p:ext uri="{BB962C8B-B14F-4D97-AF65-F5344CB8AC3E}">
        <p14:creationId xmlns:p14="http://schemas.microsoft.com/office/powerpoint/2010/main" val="37464737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67E25-07E8-438C-B1E0-F9BBB7FD3486}"/>
              </a:ext>
            </a:extLst>
          </p:cNvPr>
          <p:cNvSpPr>
            <a:spLocks noGrp="1"/>
          </p:cNvSpPr>
          <p:nvPr>
            <p:ph type="title"/>
          </p:nvPr>
        </p:nvSpPr>
        <p:spPr/>
        <p:txBody>
          <a:bodyPr/>
          <a:lstStyle/>
          <a:p>
            <a:r>
              <a:rPr lang="en-IN" dirty="0"/>
              <a:t>Spring Security Terms</a:t>
            </a:r>
          </a:p>
        </p:txBody>
      </p:sp>
      <p:pic>
        <p:nvPicPr>
          <p:cNvPr id="5" name="Picture 4">
            <a:extLst>
              <a:ext uri="{FF2B5EF4-FFF2-40B4-BE49-F238E27FC236}">
                <a16:creationId xmlns:a16="http://schemas.microsoft.com/office/drawing/2014/main" id="{3B7663B3-A7F0-45F0-9301-7FDC331C5C29}"/>
              </a:ext>
            </a:extLst>
          </p:cNvPr>
          <p:cNvPicPr>
            <a:picLocks noChangeAspect="1"/>
          </p:cNvPicPr>
          <p:nvPr/>
        </p:nvPicPr>
        <p:blipFill rotWithShape="1">
          <a:blip r:embed="rId2"/>
          <a:srcRect l="12963" t="16297" r="12036" b="12592"/>
          <a:stretch/>
        </p:blipFill>
        <p:spPr>
          <a:xfrm>
            <a:off x="381000" y="1424246"/>
            <a:ext cx="8473788" cy="4519353"/>
          </a:xfrm>
          <a:prstGeom prst="rect">
            <a:avLst/>
          </a:prstGeom>
        </p:spPr>
      </p:pic>
    </p:spTree>
    <p:extLst>
      <p:ext uri="{BB962C8B-B14F-4D97-AF65-F5344CB8AC3E}">
        <p14:creationId xmlns:p14="http://schemas.microsoft.com/office/powerpoint/2010/main" val="26781939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EBE6E82-9830-49C5-A868-79B37C4AFF21}"/>
              </a:ext>
            </a:extLst>
          </p:cNvPr>
          <p:cNvSpPr>
            <a:spLocks noGrp="1"/>
          </p:cNvSpPr>
          <p:nvPr>
            <p:ph sz="quarter" idx="12"/>
          </p:nvPr>
        </p:nvSpPr>
        <p:spPr/>
        <p:txBody>
          <a:bodyPr>
            <a:normAutofit fontScale="77500" lnSpcReduction="20000"/>
          </a:bodyPr>
          <a:lstStyle/>
          <a:p>
            <a:r>
              <a:rPr lang="en-IN" dirty="0"/>
              <a:t>spring-security-core.jar</a:t>
            </a:r>
          </a:p>
          <a:p>
            <a:r>
              <a:rPr lang="en-IN" dirty="0"/>
              <a:t>spring-security-remoting.jar</a:t>
            </a:r>
          </a:p>
          <a:p>
            <a:r>
              <a:rPr lang="en-IN" dirty="0"/>
              <a:t>spring-security-web.jar</a:t>
            </a:r>
          </a:p>
          <a:p>
            <a:r>
              <a:rPr lang="en-IN" dirty="0"/>
              <a:t>spring-security-config.jar</a:t>
            </a:r>
          </a:p>
          <a:p>
            <a:r>
              <a:rPr lang="en-IN" dirty="0"/>
              <a:t>spring-security-ldap.jar</a:t>
            </a:r>
          </a:p>
          <a:p>
            <a:r>
              <a:rPr lang="en-IN" dirty="0"/>
              <a:t>spring-security-oauth2-core.jar</a:t>
            </a:r>
          </a:p>
          <a:p>
            <a:r>
              <a:rPr lang="en-IN" dirty="0"/>
              <a:t>spring-security-oauth2-client.jar</a:t>
            </a:r>
          </a:p>
          <a:p>
            <a:r>
              <a:rPr lang="en-IN" dirty="0"/>
              <a:t>spring-security-oauth2-jose.jar</a:t>
            </a:r>
          </a:p>
          <a:p>
            <a:r>
              <a:rPr lang="en-IN" dirty="0"/>
              <a:t>spring-security-acl.jar</a:t>
            </a:r>
          </a:p>
          <a:p>
            <a:r>
              <a:rPr lang="en-IN" dirty="0"/>
              <a:t>spring-security-cas.jar</a:t>
            </a:r>
          </a:p>
          <a:p>
            <a:r>
              <a:rPr lang="en-IN" dirty="0"/>
              <a:t>spring-security-openid.jar</a:t>
            </a:r>
          </a:p>
          <a:p>
            <a:r>
              <a:rPr lang="en-IN" dirty="0"/>
              <a:t>spring-security-test.jar</a:t>
            </a:r>
          </a:p>
        </p:txBody>
      </p:sp>
      <p:sp>
        <p:nvSpPr>
          <p:cNvPr id="3" name="Title 2">
            <a:extLst>
              <a:ext uri="{FF2B5EF4-FFF2-40B4-BE49-F238E27FC236}">
                <a16:creationId xmlns:a16="http://schemas.microsoft.com/office/drawing/2014/main" id="{9FC2F670-1AE2-4A22-AEF5-F340174339AD}"/>
              </a:ext>
            </a:extLst>
          </p:cNvPr>
          <p:cNvSpPr>
            <a:spLocks noGrp="1"/>
          </p:cNvSpPr>
          <p:nvPr>
            <p:ph type="title"/>
          </p:nvPr>
        </p:nvSpPr>
        <p:spPr/>
        <p:txBody>
          <a:bodyPr/>
          <a:lstStyle/>
          <a:p>
            <a:r>
              <a:rPr lang="en-IN" dirty="0"/>
              <a:t>Spring Project Modules</a:t>
            </a:r>
            <a:br>
              <a:rPr lang="en-IN" dirty="0"/>
            </a:br>
            <a:endParaRPr lang="en-IN" dirty="0"/>
          </a:p>
        </p:txBody>
      </p:sp>
    </p:spTree>
    <p:extLst>
      <p:ext uri="{BB962C8B-B14F-4D97-AF65-F5344CB8AC3E}">
        <p14:creationId xmlns:p14="http://schemas.microsoft.com/office/powerpoint/2010/main" val="140382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Configuration support to Java Programming Language.</a:t>
            </a:r>
          </a:p>
          <a:p>
            <a:pPr marL="342900" indent="-342900">
              <a:buFont typeface="Arial" panose="020B0604020202020204" pitchFamily="34" charset="0"/>
              <a:buChar char="•"/>
            </a:pPr>
            <a:r>
              <a:rPr lang="en-US" b="0" dirty="0">
                <a:solidFill>
                  <a:schemeClr val="tx1"/>
                </a:solidFill>
              </a:rPr>
              <a:t>Portable.</a:t>
            </a:r>
          </a:p>
          <a:p>
            <a:pPr marL="342900" indent="-342900">
              <a:buFont typeface="Arial" panose="020B0604020202020204" pitchFamily="34" charset="0"/>
              <a:buChar char="•"/>
            </a:pPr>
            <a:r>
              <a:rPr lang="en-US" b="0" dirty="0">
                <a:solidFill>
                  <a:schemeClr val="tx1"/>
                </a:solidFill>
              </a:rPr>
              <a:t>Comprehensive support to tasks like authorization and authentication.</a:t>
            </a:r>
          </a:p>
          <a:p>
            <a:pPr marL="342900" indent="-342900">
              <a:buFont typeface="Arial" panose="020B0604020202020204" pitchFamily="34" charset="0"/>
              <a:buChar char="•"/>
            </a:pPr>
            <a:r>
              <a:rPr lang="en-US" b="0" dirty="0">
                <a:solidFill>
                  <a:schemeClr val="tx1"/>
                </a:solidFill>
              </a:rPr>
              <a:t>Servlet API integration.</a:t>
            </a:r>
          </a:p>
          <a:p>
            <a:pPr marL="342900" indent="-342900">
              <a:buFont typeface="Arial" panose="020B0604020202020204" pitchFamily="34" charset="0"/>
              <a:buChar char="•"/>
            </a:pPr>
            <a:r>
              <a:rPr lang="en-US" b="0" dirty="0">
                <a:solidFill>
                  <a:schemeClr val="tx1"/>
                </a:solidFill>
              </a:rPr>
              <a:t>Spring MVC integration.</a:t>
            </a:r>
          </a:p>
          <a:p>
            <a:pPr marL="342900" indent="-342900">
              <a:buFont typeface="Arial" panose="020B0604020202020204" pitchFamily="34" charset="0"/>
              <a:buChar char="•"/>
            </a:pPr>
            <a:r>
              <a:rPr lang="en-US" b="0" dirty="0">
                <a:solidFill>
                  <a:schemeClr val="tx1"/>
                </a:solidFill>
              </a:rPr>
              <a:t>CSRF protection.</a:t>
            </a:r>
          </a:p>
          <a:p>
            <a:pPr marL="342900" indent="-342900">
              <a:buFont typeface="Arial" panose="020B0604020202020204" pitchFamily="34" charset="0"/>
              <a:buChar char="•"/>
            </a:pPr>
            <a:r>
              <a:rPr lang="en-US" b="0" dirty="0">
                <a:solidFill>
                  <a:schemeClr val="tx1"/>
                </a:solidFill>
              </a:rPr>
              <a:t>Protection against some common tasks.</a:t>
            </a:r>
            <a:endParaRPr lang="en-IN" dirty="0">
              <a:solidFill>
                <a:schemeClr val="tx1"/>
              </a:solidFill>
            </a:endParaRPr>
          </a:p>
        </p:txBody>
      </p:sp>
      <p:sp>
        <p:nvSpPr>
          <p:cNvPr id="3" name="Title 2"/>
          <p:cNvSpPr>
            <a:spLocks noGrp="1"/>
          </p:cNvSpPr>
          <p:nvPr>
            <p:ph type="title"/>
          </p:nvPr>
        </p:nvSpPr>
        <p:spPr/>
        <p:txBody>
          <a:bodyPr/>
          <a:lstStyle/>
          <a:p>
            <a:pPr fontAlgn="base"/>
            <a:r>
              <a:rPr lang="en-IN" b="0" dirty="0"/>
              <a:t>Advantages of Spring Security</a:t>
            </a:r>
          </a:p>
        </p:txBody>
      </p:sp>
    </p:spTree>
    <p:extLst>
      <p:ext uri="{BB962C8B-B14F-4D97-AF65-F5344CB8AC3E}">
        <p14:creationId xmlns:p14="http://schemas.microsoft.com/office/powerpoint/2010/main" val="13612805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AA89AE-449B-4A02-89A4-4000C7D1EA03}"/>
              </a:ext>
            </a:extLst>
          </p:cNvPr>
          <p:cNvSpPr>
            <a:spLocks noGrp="1"/>
          </p:cNvSpPr>
          <p:nvPr>
            <p:ph type="title"/>
          </p:nvPr>
        </p:nvSpPr>
        <p:spPr/>
        <p:txBody>
          <a:bodyPr/>
          <a:lstStyle/>
          <a:p>
            <a:r>
              <a:rPr lang="en-IN" dirty="0"/>
              <a:t>Spring Security Authentication Architecture</a:t>
            </a:r>
          </a:p>
        </p:txBody>
      </p:sp>
      <p:sp>
        <p:nvSpPr>
          <p:cNvPr id="4" name="AutoShape 2" descr="Blogpost- Spring Security Architecture">
            <a:extLst>
              <a:ext uri="{FF2B5EF4-FFF2-40B4-BE49-F238E27FC236}">
                <a16:creationId xmlns:a16="http://schemas.microsoft.com/office/drawing/2014/main" id="{F5A81335-C22B-4887-BA97-88AA134D0E2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Blogpost- Spring Security Architecture">
            <a:extLst>
              <a:ext uri="{FF2B5EF4-FFF2-40B4-BE49-F238E27FC236}">
                <a16:creationId xmlns:a16="http://schemas.microsoft.com/office/drawing/2014/main" id="{7A7CB3FB-E7AF-43B9-A578-04965815899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9A04854E-3A5A-478E-9EAE-3ECCA317ECF2}"/>
              </a:ext>
            </a:extLst>
          </p:cNvPr>
          <p:cNvPicPr>
            <a:picLocks noChangeAspect="1"/>
          </p:cNvPicPr>
          <p:nvPr/>
        </p:nvPicPr>
        <p:blipFill rotWithShape="1">
          <a:blip r:embed="rId2"/>
          <a:srcRect l="12405" t="24814" r="38428" b="15926"/>
          <a:stretch/>
        </p:blipFill>
        <p:spPr>
          <a:xfrm>
            <a:off x="649618" y="1497291"/>
            <a:ext cx="7844764" cy="4800600"/>
          </a:xfrm>
          <a:prstGeom prst="rect">
            <a:avLst/>
          </a:prstGeom>
        </p:spPr>
      </p:pic>
    </p:spTree>
    <p:extLst>
      <p:ext uri="{BB962C8B-B14F-4D97-AF65-F5344CB8AC3E}">
        <p14:creationId xmlns:p14="http://schemas.microsoft.com/office/powerpoint/2010/main" val="1867622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AA89AE-449B-4A02-89A4-4000C7D1EA03}"/>
              </a:ext>
            </a:extLst>
          </p:cNvPr>
          <p:cNvSpPr>
            <a:spLocks noGrp="1"/>
          </p:cNvSpPr>
          <p:nvPr>
            <p:ph type="title"/>
          </p:nvPr>
        </p:nvSpPr>
        <p:spPr/>
        <p:txBody>
          <a:bodyPr/>
          <a:lstStyle/>
          <a:p>
            <a:r>
              <a:rPr lang="en-IN" dirty="0"/>
              <a:t>Spring Security Authentication Architecture</a:t>
            </a:r>
          </a:p>
        </p:txBody>
      </p:sp>
      <p:sp>
        <p:nvSpPr>
          <p:cNvPr id="4" name="AutoShape 2" descr="Blogpost- Spring Security Architecture">
            <a:extLst>
              <a:ext uri="{FF2B5EF4-FFF2-40B4-BE49-F238E27FC236}">
                <a16:creationId xmlns:a16="http://schemas.microsoft.com/office/drawing/2014/main" id="{F5A81335-C22B-4887-BA97-88AA134D0E2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Blogpost- Spring Security Architecture">
            <a:extLst>
              <a:ext uri="{FF2B5EF4-FFF2-40B4-BE49-F238E27FC236}">
                <a16:creationId xmlns:a16="http://schemas.microsoft.com/office/drawing/2014/main" id="{7A7CB3FB-E7AF-43B9-A578-04965815899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AutoShape 2" descr="Spring Security Architecture">
            <a:extLst>
              <a:ext uri="{FF2B5EF4-FFF2-40B4-BE49-F238E27FC236}">
                <a16:creationId xmlns:a16="http://schemas.microsoft.com/office/drawing/2014/main" id="{2E13F0D5-6255-40B6-A6E1-9D7C5E1D6AB3}"/>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Spring Security Architecture">
            <a:extLst>
              <a:ext uri="{FF2B5EF4-FFF2-40B4-BE49-F238E27FC236}">
                <a16:creationId xmlns:a16="http://schemas.microsoft.com/office/drawing/2014/main" id="{7EBC5535-DDA7-4277-96E1-4EBA1B433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66666"/>
            <a:ext cx="8839200" cy="523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151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AA89AE-449B-4A02-89A4-4000C7D1EA03}"/>
              </a:ext>
            </a:extLst>
          </p:cNvPr>
          <p:cNvSpPr>
            <a:spLocks noGrp="1"/>
          </p:cNvSpPr>
          <p:nvPr>
            <p:ph type="title"/>
          </p:nvPr>
        </p:nvSpPr>
        <p:spPr/>
        <p:txBody>
          <a:bodyPr/>
          <a:lstStyle/>
          <a:p>
            <a:r>
              <a:rPr lang="en-IN" dirty="0"/>
              <a:t>Spring Security Authentication Architecture</a:t>
            </a:r>
          </a:p>
        </p:txBody>
      </p:sp>
      <p:sp>
        <p:nvSpPr>
          <p:cNvPr id="4" name="AutoShape 2" descr="Blogpost- Spring Security Architecture">
            <a:extLst>
              <a:ext uri="{FF2B5EF4-FFF2-40B4-BE49-F238E27FC236}">
                <a16:creationId xmlns:a16="http://schemas.microsoft.com/office/drawing/2014/main" id="{F5A81335-C22B-4887-BA97-88AA134D0E2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Blogpost- Spring Security Architecture">
            <a:extLst>
              <a:ext uri="{FF2B5EF4-FFF2-40B4-BE49-F238E27FC236}">
                <a16:creationId xmlns:a16="http://schemas.microsoft.com/office/drawing/2014/main" id="{7A7CB3FB-E7AF-43B9-A578-04965815899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565A59DC-2826-4CD6-B7F4-44849C0274FC}"/>
              </a:ext>
            </a:extLst>
          </p:cNvPr>
          <p:cNvPicPr>
            <a:picLocks noChangeAspect="1"/>
          </p:cNvPicPr>
          <p:nvPr/>
        </p:nvPicPr>
        <p:blipFill>
          <a:blip r:embed="rId2"/>
          <a:stretch>
            <a:fillRect/>
          </a:stretch>
        </p:blipFill>
        <p:spPr>
          <a:xfrm>
            <a:off x="279076" y="1409700"/>
            <a:ext cx="8585847" cy="4648200"/>
          </a:xfrm>
          <a:prstGeom prst="rect">
            <a:avLst/>
          </a:prstGeom>
        </p:spPr>
      </p:pic>
    </p:spTree>
    <p:extLst>
      <p:ext uri="{BB962C8B-B14F-4D97-AF65-F5344CB8AC3E}">
        <p14:creationId xmlns:p14="http://schemas.microsoft.com/office/powerpoint/2010/main" val="475442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logpost- Spring Security Architecture">
            <a:extLst>
              <a:ext uri="{FF2B5EF4-FFF2-40B4-BE49-F238E27FC236}">
                <a16:creationId xmlns:a16="http://schemas.microsoft.com/office/drawing/2014/main" id="{F5A81335-C22B-4887-BA97-88AA134D0E2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Blogpost- Spring Security Architecture">
            <a:extLst>
              <a:ext uri="{FF2B5EF4-FFF2-40B4-BE49-F238E27FC236}">
                <a16:creationId xmlns:a16="http://schemas.microsoft.com/office/drawing/2014/main" id="{7A7CB3FB-E7AF-43B9-A578-04965815899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8" name="Picture 2" descr="Image for post">
            <a:extLst>
              <a:ext uri="{FF2B5EF4-FFF2-40B4-BE49-F238E27FC236}">
                <a16:creationId xmlns:a16="http://schemas.microsoft.com/office/drawing/2014/main" id="{EB24E7E5-AF2A-4FB4-8FB3-44E06ED1C3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32208"/>
            <a:ext cx="9067800" cy="659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1058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FAE2D-8DE7-40ED-9C8C-A441F53D8FFB}"/>
              </a:ext>
            </a:extLst>
          </p:cNvPr>
          <p:cNvSpPr>
            <a:spLocks noGrp="1"/>
          </p:cNvSpPr>
          <p:nvPr>
            <p:ph type="title"/>
          </p:nvPr>
        </p:nvSpPr>
        <p:spPr/>
        <p:txBody>
          <a:bodyPr/>
          <a:lstStyle/>
          <a:p>
            <a:r>
              <a:rPr lang="en-IN" dirty="0"/>
              <a:t>Security Filter Chain</a:t>
            </a:r>
          </a:p>
        </p:txBody>
      </p:sp>
      <p:sp>
        <p:nvSpPr>
          <p:cNvPr id="4" name="AutoShape 2" descr="Spring Security FilterChain, DelegationFilterProxy and SecurityFilterChain">
            <a:extLst>
              <a:ext uri="{FF2B5EF4-FFF2-40B4-BE49-F238E27FC236}">
                <a16:creationId xmlns:a16="http://schemas.microsoft.com/office/drawing/2014/main" id="{B7582A54-ECBB-4468-AA06-C26E9316B5F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4" name="Picture 4" descr="Spring Security FilterChain, DelegationFilterProxy and SecurityFilterChain">
            <a:extLst>
              <a:ext uri="{FF2B5EF4-FFF2-40B4-BE49-F238E27FC236}">
                <a16:creationId xmlns:a16="http://schemas.microsoft.com/office/drawing/2014/main" id="{25CF0597-F2BE-40AA-B603-040101608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8077200" cy="4868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518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500" t="26087" r="12500" b="10870"/>
          <a:stretch/>
        </p:blipFill>
        <p:spPr>
          <a:xfrm>
            <a:off x="0" y="1828800"/>
            <a:ext cx="9144000" cy="4419600"/>
          </a:xfrm>
          <a:prstGeom prst="rect">
            <a:avLst/>
          </a:prstGeom>
        </p:spPr>
      </p:pic>
      <p:sp>
        <p:nvSpPr>
          <p:cNvPr id="2" name="Title 1">
            <a:extLst>
              <a:ext uri="{FF2B5EF4-FFF2-40B4-BE49-F238E27FC236}">
                <a16:creationId xmlns:a16="http://schemas.microsoft.com/office/drawing/2014/main" id="{1A324962-713F-4B33-81D9-B04CD00D6176}"/>
              </a:ext>
            </a:extLst>
          </p:cNvPr>
          <p:cNvSpPr>
            <a:spLocks noGrp="1"/>
          </p:cNvSpPr>
          <p:nvPr>
            <p:ph type="title"/>
          </p:nvPr>
        </p:nvSpPr>
        <p:spPr/>
        <p:txBody>
          <a:bodyPr/>
          <a:lstStyle/>
          <a:p>
            <a:r>
              <a:rPr lang="en-IN" dirty="0"/>
              <a:t>Spring Security Interceptors</a:t>
            </a:r>
          </a:p>
        </p:txBody>
      </p:sp>
    </p:spTree>
    <p:extLst>
      <p:ext uri="{BB962C8B-B14F-4D97-AF65-F5344CB8AC3E}">
        <p14:creationId xmlns:p14="http://schemas.microsoft.com/office/powerpoint/2010/main" val="152291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039219-E268-47EF-8A38-AD5CE1E6CE75}"/>
              </a:ext>
            </a:extLst>
          </p:cNvPr>
          <p:cNvSpPr>
            <a:spLocks noGrp="1"/>
          </p:cNvSpPr>
          <p:nvPr>
            <p:ph sz="quarter" idx="12"/>
          </p:nvPr>
        </p:nvSpPr>
        <p:spPr/>
        <p:txBody>
          <a:bodyPr/>
          <a:lstStyle/>
          <a:p>
            <a:r>
              <a:rPr lang="en-IN" dirty="0" err="1"/>
              <a:t>jarsigner</a:t>
            </a:r>
            <a:r>
              <a:rPr lang="en-IN" dirty="0"/>
              <a:t> -verbose -</a:t>
            </a:r>
            <a:r>
              <a:rPr lang="en-IN" dirty="0" err="1"/>
              <a:t>sigalg</a:t>
            </a:r>
            <a:r>
              <a:rPr lang="en-IN" dirty="0"/>
              <a:t> SHA1withRSA -</a:t>
            </a:r>
            <a:r>
              <a:rPr lang="en-IN" dirty="0" err="1"/>
              <a:t>digestalg</a:t>
            </a:r>
            <a:r>
              <a:rPr lang="en-IN" dirty="0"/>
              <a:t> SHA1 -</a:t>
            </a:r>
            <a:r>
              <a:rPr lang="en-IN" dirty="0" err="1"/>
              <a:t>keystore</a:t>
            </a:r>
            <a:r>
              <a:rPr lang="en-IN" dirty="0"/>
              <a:t> my-release-</a:t>
            </a:r>
            <a:r>
              <a:rPr lang="en-IN" dirty="0" err="1"/>
              <a:t>key.keystore</a:t>
            </a:r>
            <a:r>
              <a:rPr lang="en-IN" dirty="0"/>
              <a:t> </a:t>
            </a:r>
            <a:r>
              <a:rPr lang="en-IN" dirty="0" err="1"/>
              <a:t>my_application.apk</a:t>
            </a:r>
            <a:r>
              <a:rPr lang="en-IN" dirty="0"/>
              <a:t> </a:t>
            </a:r>
            <a:r>
              <a:rPr lang="en-IN" dirty="0" err="1"/>
              <a:t>alias_name</a:t>
            </a:r>
            <a:endParaRPr lang="en-IN" dirty="0"/>
          </a:p>
        </p:txBody>
      </p:sp>
      <p:sp>
        <p:nvSpPr>
          <p:cNvPr id="3" name="Title 2">
            <a:extLst>
              <a:ext uri="{FF2B5EF4-FFF2-40B4-BE49-F238E27FC236}">
                <a16:creationId xmlns:a16="http://schemas.microsoft.com/office/drawing/2014/main" id="{92381AF3-CB38-4C5E-A80B-866CD1A55B16}"/>
              </a:ext>
            </a:extLst>
          </p:cNvPr>
          <p:cNvSpPr>
            <a:spLocks noGrp="1"/>
          </p:cNvSpPr>
          <p:nvPr>
            <p:ph type="title"/>
          </p:nvPr>
        </p:nvSpPr>
        <p:spPr/>
        <p:txBody>
          <a:bodyPr/>
          <a:lstStyle/>
          <a:p>
            <a:r>
              <a:rPr lang="en-IN" dirty="0"/>
              <a:t>Jar Signer</a:t>
            </a:r>
          </a:p>
        </p:txBody>
      </p:sp>
    </p:spTree>
    <p:extLst>
      <p:ext uri="{BB962C8B-B14F-4D97-AF65-F5344CB8AC3E}">
        <p14:creationId xmlns:p14="http://schemas.microsoft.com/office/powerpoint/2010/main" val="29641026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9103565" cy="4408119"/>
          </a:xfrm>
          <a:prstGeom prst="rect">
            <a:avLst/>
          </a:prstGeom>
        </p:spPr>
      </p:pic>
      <p:sp>
        <p:nvSpPr>
          <p:cNvPr id="3" name="Title 2">
            <a:extLst>
              <a:ext uri="{FF2B5EF4-FFF2-40B4-BE49-F238E27FC236}">
                <a16:creationId xmlns:a16="http://schemas.microsoft.com/office/drawing/2014/main" id="{22B940C7-2638-4F27-A756-F3C400E16D71}"/>
              </a:ext>
            </a:extLst>
          </p:cNvPr>
          <p:cNvSpPr>
            <a:spLocks noGrp="1"/>
          </p:cNvSpPr>
          <p:nvPr>
            <p:ph type="title"/>
          </p:nvPr>
        </p:nvSpPr>
        <p:spPr/>
        <p:txBody>
          <a:bodyPr/>
          <a:lstStyle/>
          <a:p>
            <a:r>
              <a:rPr lang="en-IN" dirty="0"/>
              <a:t>Spring Security</a:t>
            </a:r>
          </a:p>
        </p:txBody>
      </p:sp>
    </p:spTree>
    <p:extLst>
      <p:ext uri="{BB962C8B-B14F-4D97-AF65-F5344CB8AC3E}">
        <p14:creationId xmlns:p14="http://schemas.microsoft.com/office/powerpoint/2010/main" val="24171775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t="16646" r="12500" b="5556"/>
          <a:stretch/>
        </p:blipFill>
        <p:spPr>
          <a:xfrm>
            <a:off x="0" y="1524000"/>
            <a:ext cx="9144000" cy="5335438"/>
          </a:xfrm>
          <a:prstGeom prst="rect">
            <a:avLst/>
          </a:prstGeom>
        </p:spPr>
      </p:pic>
      <p:sp>
        <p:nvSpPr>
          <p:cNvPr id="3" name="Title 2">
            <a:extLst>
              <a:ext uri="{FF2B5EF4-FFF2-40B4-BE49-F238E27FC236}">
                <a16:creationId xmlns:a16="http://schemas.microsoft.com/office/drawing/2014/main" id="{5EC4A02C-36C0-4FB6-B342-EE382254F265}"/>
              </a:ext>
            </a:extLst>
          </p:cNvPr>
          <p:cNvSpPr>
            <a:spLocks noGrp="1"/>
          </p:cNvSpPr>
          <p:nvPr>
            <p:ph type="title"/>
          </p:nvPr>
        </p:nvSpPr>
        <p:spPr/>
        <p:txBody>
          <a:bodyPr/>
          <a:lstStyle/>
          <a:p>
            <a:r>
              <a:rPr lang="en-IN" dirty="0"/>
              <a:t>Spring Security Filters</a:t>
            </a:r>
          </a:p>
        </p:txBody>
      </p:sp>
    </p:spTree>
    <p:extLst>
      <p:ext uri="{BB962C8B-B14F-4D97-AF65-F5344CB8AC3E}">
        <p14:creationId xmlns:p14="http://schemas.microsoft.com/office/powerpoint/2010/main" val="7083219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2500" t="15555" r="37500" b="34444"/>
          <a:stretch/>
        </p:blipFill>
        <p:spPr>
          <a:xfrm>
            <a:off x="1676400" y="1447800"/>
            <a:ext cx="5105400" cy="4786313"/>
          </a:xfrm>
          <a:prstGeom prst="rect">
            <a:avLst/>
          </a:prstGeom>
        </p:spPr>
      </p:pic>
      <p:sp>
        <p:nvSpPr>
          <p:cNvPr id="3" name="Title 2">
            <a:extLst>
              <a:ext uri="{FF2B5EF4-FFF2-40B4-BE49-F238E27FC236}">
                <a16:creationId xmlns:a16="http://schemas.microsoft.com/office/drawing/2014/main" id="{B5FD401C-6086-43AD-BD8D-D6ABF6444911}"/>
              </a:ext>
            </a:extLst>
          </p:cNvPr>
          <p:cNvSpPr>
            <a:spLocks noGrp="1"/>
          </p:cNvSpPr>
          <p:nvPr>
            <p:ph type="title"/>
          </p:nvPr>
        </p:nvSpPr>
        <p:spPr/>
        <p:txBody>
          <a:bodyPr/>
          <a:lstStyle/>
          <a:p>
            <a:r>
              <a:rPr lang="en-IN" dirty="0"/>
              <a:t>Spring Security Filters</a:t>
            </a:r>
          </a:p>
        </p:txBody>
      </p:sp>
    </p:spTree>
    <p:extLst>
      <p:ext uri="{BB962C8B-B14F-4D97-AF65-F5344CB8AC3E}">
        <p14:creationId xmlns:p14="http://schemas.microsoft.com/office/powerpoint/2010/main" val="844458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401C-6086-43AD-BD8D-D6ABF6444911}"/>
              </a:ext>
            </a:extLst>
          </p:cNvPr>
          <p:cNvSpPr>
            <a:spLocks noGrp="1"/>
          </p:cNvSpPr>
          <p:nvPr>
            <p:ph type="title"/>
          </p:nvPr>
        </p:nvSpPr>
        <p:spPr/>
        <p:txBody>
          <a:bodyPr/>
          <a:lstStyle/>
          <a:p>
            <a:r>
              <a:rPr lang="en-IN" dirty="0"/>
              <a:t>Spring Security Filters</a:t>
            </a:r>
          </a:p>
        </p:txBody>
      </p:sp>
      <p:graphicFrame>
        <p:nvGraphicFramePr>
          <p:cNvPr id="4" name="Table 3">
            <a:extLst>
              <a:ext uri="{FF2B5EF4-FFF2-40B4-BE49-F238E27FC236}">
                <a16:creationId xmlns:a16="http://schemas.microsoft.com/office/drawing/2014/main" id="{8D88EC76-E064-416C-B2F2-F0080A474FA6}"/>
              </a:ext>
            </a:extLst>
          </p:cNvPr>
          <p:cNvGraphicFramePr>
            <a:graphicFrameLocks noGrp="1"/>
          </p:cNvGraphicFramePr>
          <p:nvPr>
            <p:extLst>
              <p:ext uri="{D42A27DB-BD31-4B8C-83A1-F6EECF244321}">
                <p14:modId xmlns:p14="http://schemas.microsoft.com/office/powerpoint/2010/main" val="518879567"/>
              </p:ext>
            </p:extLst>
          </p:nvPr>
        </p:nvGraphicFramePr>
        <p:xfrm>
          <a:off x="381000" y="1351966"/>
          <a:ext cx="8458200" cy="5125033"/>
        </p:xfrm>
        <a:graphic>
          <a:graphicData uri="http://schemas.openxmlformats.org/drawingml/2006/table">
            <a:tbl>
              <a:tblPr/>
              <a:tblGrid>
                <a:gridCol w="3276600">
                  <a:extLst>
                    <a:ext uri="{9D8B030D-6E8A-4147-A177-3AD203B41FA5}">
                      <a16:colId xmlns:a16="http://schemas.microsoft.com/office/drawing/2014/main" val="3938443843"/>
                    </a:ext>
                  </a:extLst>
                </a:gridCol>
                <a:gridCol w="5181600">
                  <a:extLst>
                    <a:ext uri="{9D8B030D-6E8A-4147-A177-3AD203B41FA5}">
                      <a16:colId xmlns:a16="http://schemas.microsoft.com/office/drawing/2014/main" val="892476644"/>
                    </a:ext>
                  </a:extLst>
                </a:gridCol>
              </a:tblGrid>
              <a:tr h="279575">
                <a:tc>
                  <a:txBody>
                    <a:bodyPr/>
                    <a:lstStyle/>
                    <a:p>
                      <a:pPr algn="l"/>
                      <a:r>
                        <a:rPr lang="en-IN" sz="1300" b="1">
                          <a:effectLst/>
                        </a:rPr>
                        <a:t>Filter</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IN" sz="1300" b="1">
                          <a:effectLst/>
                        </a:rPr>
                        <a:t>What it does</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46326014"/>
                  </a:ext>
                </a:extLst>
              </a:tr>
              <a:tr h="1107533">
                <a:tc>
                  <a:txBody>
                    <a:bodyPr/>
                    <a:lstStyle/>
                    <a:p>
                      <a:pPr algn="l"/>
                      <a:r>
                        <a:rPr lang="en-IN" sz="1300">
                          <a:effectLst/>
                        </a:rPr>
                        <a:t>Integration fileter</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300">
                          <a:effectLst/>
                        </a:rPr>
                        <a:t>responsible for retrieving a previously stored authentication (most likely stored in the HTTP session) so that it will be ready for Spring Security’s other filters to process.</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55049258"/>
                  </a:ext>
                </a:extLst>
              </a:tr>
              <a:tr h="1315196">
                <a:tc>
                  <a:txBody>
                    <a:bodyPr/>
                    <a:lstStyle/>
                    <a:p>
                      <a:pPr algn="l"/>
                      <a:r>
                        <a:rPr lang="en-IN" sz="1300">
                          <a:effectLst/>
                        </a:rPr>
                        <a:t>Authentication Processing Filter</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300" dirty="0">
                          <a:effectLst/>
                        </a:rPr>
                        <a:t>determine if the request is an authentication request. If so, the user information (typically a username / password pair) is retrieved from the request and passed on to the authentication manager.</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622973799"/>
                  </a:ext>
                </a:extLst>
              </a:tr>
              <a:tr h="1107533">
                <a:tc>
                  <a:txBody>
                    <a:bodyPr/>
                    <a:lstStyle/>
                    <a:p>
                      <a:pPr algn="l"/>
                      <a:r>
                        <a:rPr lang="en-IN" sz="1300">
                          <a:effectLst/>
                        </a:rPr>
                        <a:t>Exception Translation Filter</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300">
                          <a:effectLst/>
                        </a:rPr>
                        <a:t>translates exceptions, for AuthenticationException request will be sent to a login screen, for AccessDeniedException returns HTTP 403 to the browser.</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40708377"/>
                  </a:ext>
                </a:extLst>
              </a:tr>
              <a:tr h="1315196">
                <a:tc>
                  <a:txBody>
                    <a:bodyPr/>
                    <a:lstStyle/>
                    <a:p>
                      <a:pPr algn="l"/>
                      <a:r>
                        <a:rPr lang="en-IN" sz="1300">
                          <a:effectLst/>
                        </a:rPr>
                        <a:t>Filter Security Interceptor</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300" dirty="0">
                          <a:effectLst/>
                        </a:rPr>
                        <a:t>examine the request and determine whether the user has the necessary privileges to access the secured resource. It leans heavily on the authentication manager and the access decision manager.</a:t>
                      </a:r>
                    </a:p>
                  </a:txBody>
                  <a:tcPr marL="70628" marR="70628" marT="32597" marB="32597"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408393570"/>
                  </a:ext>
                </a:extLst>
              </a:tr>
            </a:tbl>
          </a:graphicData>
        </a:graphic>
      </p:graphicFrame>
    </p:spTree>
    <p:extLst>
      <p:ext uri="{BB962C8B-B14F-4D97-AF65-F5344CB8AC3E}">
        <p14:creationId xmlns:p14="http://schemas.microsoft.com/office/powerpoint/2010/main" val="27485623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401C-6086-43AD-BD8D-D6ABF6444911}"/>
              </a:ext>
            </a:extLst>
          </p:cNvPr>
          <p:cNvSpPr>
            <a:spLocks noGrp="1"/>
          </p:cNvSpPr>
          <p:nvPr>
            <p:ph type="title"/>
          </p:nvPr>
        </p:nvSpPr>
        <p:spPr/>
        <p:txBody>
          <a:bodyPr/>
          <a:lstStyle/>
          <a:p>
            <a:r>
              <a:rPr lang="en-IN" dirty="0"/>
              <a:t>Spring Security Filters</a:t>
            </a:r>
          </a:p>
        </p:txBody>
      </p:sp>
      <p:graphicFrame>
        <p:nvGraphicFramePr>
          <p:cNvPr id="2" name="Table 1">
            <a:extLst>
              <a:ext uri="{FF2B5EF4-FFF2-40B4-BE49-F238E27FC236}">
                <a16:creationId xmlns:a16="http://schemas.microsoft.com/office/drawing/2014/main" id="{0699FCB2-9AE5-47EB-ABF4-38F3862948C0}"/>
              </a:ext>
            </a:extLst>
          </p:cNvPr>
          <p:cNvGraphicFramePr>
            <a:graphicFrameLocks noGrp="1"/>
          </p:cNvGraphicFramePr>
          <p:nvPr>
            <p:extLst>
              <p:ext uri="{D42A27DB-BD31-4B8C-83A1-F6EECF244321}">
                <p14:modId xmlns:p14="http://schemas.microsoft.com/office/powerpoint/2010/main" val="1593404794"/>
              </p:ext>
            </p:extLst>
          </p:nvPr>
        </p:nvGraphicFramePr>
        <p:xfrm>
          <a:off x="461034" y="1381125"/>
          <a:ext cx="8205262" cy="4824412"/>
        </p:xfrm>
        <a:graphic>
          <a:graphicData uri="http://schemas.openxmlformats.org/drawingml/2006/table">
            <a:tbl>
              <a:tblPr/>
              <a:tblGrid>
                <a:gridCol w="4102631">
                  <a:extLst>
                    <a:ext uri="{9D8B030D-6E8A-4147-A177-3AD203B41FA5}">
                      <a16:colId xmlns:a16="http://schemas.microsoft.com/office/drawing/2014/main" val="575214485"/>
                    </a:ext>
                  </a:extLst>
                </a:gridCol>
                <a:gridCol w="4102631">
                  <a:extLst>
                    <a:ext uri="{9D8B030D-6E8A-4147-A177-3AD203B41FA5}">
                      <a16:colId xmlns:a16="http://schemas.microsoft.com/office/drawing/2014/main" val="1517828788"/>
                    </a:ext>
                  </a:extLst>
                </a:gridCol>
              </a:tblGrid>
              <a:tr h="614016">
                <a:tc>
                  <a:txBody>
                    <a:bodyPr/>
                    <a:lstStyle/>
                    <a:p>
                      <a:pPr algn="l"/>
                      <a:r>
                        <a:rPr lang="en-IN" sz="1700">
                          <a:effectLst/>
                        </a:rPr>
                        <a:t>HttpRequestIntegrationFilter</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700">
                          <a:effectLst/>
                        </a:rPr>
                        <a:t>populates the security context using information from the user principla.</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22468257"/>
                  </a:ext>
                </a:extLst>
              </a:tr>
              <a:tr h="614016">
                <a:tc>
                  <a:txBody>
                    <a:bodyPr/>
                    <a:lstStyle/>
                    <a:p>
                      <a:pPr algn="l"/>
                      <a:r>
                        <a:rPr lang="en-IN" sz="1700">
                          <a:effectLst/>
                        </a:rPr>
                        <a:t>CaptchaValidationProcessingFilter</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700">
                          <a:effectLst/>
                        </a:rPr>
                        <a:t>helps to identify a user as a human using Captcha techniques.</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1557202512"/>
                  </a:ext>
                </a:extLst>
              </a:tr>
              <a:tr h="877166">
                <a:tc>
                  <a:txBody>
                    <a:bodyPr/>
                    <a:lstStyle/>
                    <a:p>
                      <a:pPr algn="l"/>
                      <a:r>
                        <a:rPr lang="en-IN" sz="1700">
                          <a:effectLst/>
                        </a:rPr>
                        <a:t>ConcurrentSessionFilter</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700">
                          <a:effectLst/>
                        </a:rPr>
                        <a:t>ensures that a user is not simultaneously logged in more than a set number of times.</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25469107"/>
                  </a:ext>
                </a:extLst>
              </a:tr>
              <a:tr h="877166">
                <a:tc>
                  <a:txBody>
                    <a:bodyPr/>
                    <a:lstStyle/>
                    <a:p>
                      <a:pPr algn="l"/>
                      <a:r>
                        <a:rPr lang="en-IN" sz="1700">
                          <a:effectLst/>
                        </a:rPr>
                        <a:t>HttpSessionContextIntegrationFilter</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700">
                          <a:effectLst/>
                        </a:rPr>
                        <a:t>populates the security context using information obtained from the http session.</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2357756815"/>
                  </a:ext>
                </a:extLst>
              </a:tr>
              <a:tr h="614016">
                <a:tc>
                  <a:txBody>
                    <a:bodyPr/>
                    <a:lstStyle/>
                    <a:p>
                      <a:pPr algn="l"/>
                      <a:r>
                        <a:rPr lang="en-IN" sz="1700">
                          <a:effectLst/>
                        </a:rPr>
                        <a:t>FilterSecurityInterceptor</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700">
                          <a:effectLst/>
                        </a:rPr>
                        <a:t>Decides whether or not to allow access to a secured resource.</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726076908"/>
                  </a:ext>
                </a:extLst>
              </a:tr>
              <a:tr h="614016">
                <a:tc>
                  <a:txBody>
                    <a:bodyPr/>
                    <a:lstStyle/>
                    <a:p>
                      <a:pPr algn="l"/>
                      <a:r>
                        <a:rPr lang="en-IN" sz="1700">
                          <a:effectLst/>
                        </a:rPr>
                        <a:t>AnonymousProcessingFilter</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700">
                          <a:effectLst/>
                        </a:rPr>
                        <a:t>Used to identify an unauthenticated user as an anonymous user.</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233002466"/>
                  </a:ext>
                </a:extLst>
              </a:tr>
              <a:tr h="614016">
                <a:tc>
                  <a:txBody>
                    <a:bodyPr/>
                    <a:lstStyle/>
                    <a:p>
                      <a:pPr algn="l"/>
                      <a:r>
                        <a:rPr lang="en-IN" sz="1700">
                          <a:effectLst/>
                        </a:rPr>
                        <a:t>ChannelProcessingFilter</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700" dirty="0">
                          <a:effectLst/>
                        </a:rPr>
                        <a:t>Ensures that a request is being sent over HTTP or HTTPS.</a:t>
                      </a:r>
                    </a:p>
                  </a:txBody>
                  <a:tcPr marL="95026" marR="95026" marT="43858" marB="4385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51355756"/>
                  </a:ext>
                </a:extLst>
              </a:tr>
            </a:tbl>
          </a:graphicData>
        </a:graphic>
      </p:graphicFrame>
    </p:spTree>
    <p:extLst>
      <p:ext uri="{BB962C8B-B14F-4D97-AF65-F5344CB8AC3E}">
        <p14:creationId xmlns:p14="http://schemas.microsoft.com/office/powerpoint/2010/main" val="4153240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401C-6086-43AD-BD8D-D6ABF6444911}"/>
              </a:ext>
            </a:extLst>
          </p:cNvPr>
          <p:cNvSpPr>
            <a:spLocks noGrp="1"/>
          </p:cNvSpPr>
          <p:nvPr>
            <p:ph type="title"/>
          </p:nvPr>
        </p:nvSpPr>
        <p:spPr/>
        <p:txBody>
          <a:bodyPr/>
          <a:lstStyle/>
          <a:p>
            <a:r>
              <a:rPr lang="en-IN" dirty="0"/>
              <a:t>Spring Security Filters</a:t>
            </a:r>
          </a:p>
        </p:txBody>
      </p:sp>
      <p:graphicFrame>
        <p:nvGraphicFramePr>
          <p:cNvPr id="4" name="Table 3">
            <a:extLst>
              <a:ext uri="{FF2B5EF4-FFF2-40B4-BE49-F238E27FC236}">
                <a16:creationId xmlns:a16="http://schemas.microsoft.com/office/drawing/2014/main" id="{1D40D678-832B-44EB-945B-5DF9D8D63720}"/>
              </a:ext>
            </a:extLst>
          </p:cNvPr>
          <p:cNvGraphicFramePr>
            <a:graphicFrameLocks noGrp="1"/>
          </p:cNvGraphicFramePr>
          <p:nvPr>
            <p:extLst>
              <p:ext uri="{D42A27DB-BD31-4B8C-83A1-F6EECF244321}">
                <p14:modId xmlns:p14="http://schemas.microsoft.com/office/powerpoint/2010/main" val="2010851270"/>
              </p:ext>
            </p:extLst>
          </p:nvPr>
        </p:nvGraphicFramePr>
        <p:xfrm>
          <a:off x="461035" y="1333602"/>
          <a:ext cx="8458200" cy="4870426"/>
        </p:xfrm>
        <a:graphic>
          <a:graphicData uri="http://schemas.openxmlformats.org/drawingml/2006/table">
            <a:tbl>
              <a:tblPr/>
              <a:tblGrid>
                <a:gridCol w="4229100">
                  <a:extLst>
                    <a:ext uri="{9D8B030D-6E8A-4147-A177-3AD203B41FA5}">
                      <a16:colId xmlns:a16="http://schemas.microsoft.com/office/drawing/2014/main" val="991027027"/>
                    </a:ext>
                  </a:extLst>
                </a:gridCol>
                <a:gridCol w="4229100">
                  <a:extLst>
                    <a:ext uri="{9D8B030D-6E8A-4147-A177-3AD203B41FA5}">
                      <a16:colId xmlns:a16="http://schemas.microsoft.com/office/drawing/2014/main" val="3889462846"/>
                    </a:ext>
                  </a:extLst>
                </a:gridCol>
              </a:tblGrid>
              <a:tr h="790887">
                <a:tc>
                  <a:txBody>
                    <a:bodyPr/>
                    <a:lstStyle/>
                    <a:p>
                      <a:pPr algn="l"/>
                      <a:r>
                        <a:rPr lang="en-IN" sz="1600">
                          <a:effectLst/>
                        </a:rPr>
                        <a:t>BasicProcessingFilter</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600">
                          <a:effectLst/>
                        </a:rPr>
                        <a:t>Attempts to authenticate a user by processing an HTTP basic authentication.</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4208399950"/>
                  </a:ext>
                </a:extLst>
              </a:tr>
              <a:tr h="790887">
                <a:tc>
                  <a:txBody>
                    <a:bodyPr/>
                    <a:lstStyle/>
                    <a:p>
                      <a:pPr algn="l"/>
                      <a:r>
                        <a:rPr lang="en-IN" sz="1600">
                          <a:effectLst/>
                        </a:rPr>
                        <a:t>CasProcessingFilter</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600">
                          <a:effectLst/>
                        </a:rPr>
                        <a:t>Authenticates a user by processing a CAS (Central Authentication Service) ticket.</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91621736"/>
                  </a:ext>
                </a:extLst>
              </a:tr>
              <a:tr h="790887">
                <a:tc>
                  <a:txBody>
                    <a:bodyPr/>
                    <a:lstStyle/>
                    <a:p>
                      <a:pPr algn="l"/>
                      <a:r>
                        <a:rPr lang="en-IN" sz="1600">
                          <a:effectLst/>
                        </a:rPr>
                        <a:t>DigestProcessingFilter</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600">
                          <a:effectLst/>
                        </a:rPr>
                        <a:t>Attempts to authenticate a user by processing an HTTP Digest authentication.</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1915556110"/>
                  </a:ext>
                </a:extLst>
              </a:tr>
              <a:tr h="553621">
                <a:tc>
                  <a:txBody>
                    <a:bodyPr/>
                    <a:lstStyle/>
                    <a:p>
                      <a:pPr algn="l"/>
                      <a:r>
                        <a:rPr lang="en-IN" sz="1600">
                          <a:effectLst/>
                        </a:rPr>
                        <a:t>ExceptionTranslationFilter</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600">
                          <a:effectLst/>
                        </a:rPr>
                        <a:t>Handles any AccessDeniedException or AuthenticationException.</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76409061"/>
                  </a:ext>
                </a:extLst>
              </a:tr>
              <a:tr h="553621">
                <a:tc>
                  <a:txBody>
                    <a:bodyPr/>
                    <a:lstStyle/>
                    <a:p>
                      <a:pPr algn="l"/>
                      <a:r>
                        <a:rPr lang="en-IN" sz="1600">
                          <a:effectLst/>
                        </a:rPr>
                        <a:t>LogoutFilter</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600">
                          <a:effectLst/>
                        </a:rPr>
                        <a:t>Used to log a user out of the application.</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2698429022"/>
                  </a:ext>
                </a:extLst>
              </a:tr>
              <a:tr h="790887">
                <a:tc>
                  <a:txBody>
                    <a:bodyPr/>
                    <a:lstStyle/>
                    <a:p>
                      <a:pPr algn="l"/>
                      <a:r>
                        <a:rPr lang="en-IN" sz="1600">
                          <a:effectLst/>
                        </a:rPr>
                        <a:t>RememberMeProcessingFilter</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600">
                          <a:effectLst/>
                        </a:rPr>
                        <a:t>Automatically authenticates a user who has asked to be “remembered” by the application.</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11642441"/>
                  </a:ext>
                </a:extLst>
              </a:tr>
              <a:tr h="553621">
                <a:tc>
                  <a:txBody>
                    <a:bodyPr/>
                    <a:lstStyle/>
                    <a:p>
                      <a:pPr algn="l"/>
                      <a:r>
                        <a:rPr lang="en-IN" sz="1600">
                          <a:effectLst/>
                        </a:rPr>
                        <a:t>SwitchUserProcessingFilter</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600" dirty="0">
                          <a:effectLst/>
                        </a:rPr>
                        <a:t>Used to switch out a user. Provides functionality similar to Unix’s </a:t>
                      </a:r>
                      <a:r>
                        <a:rPr lang="en-US" sz="1600" dirty="0" err="1">
                          <a:effectLst/>
                        </a:rPr>
                        <a:t>su</a:t>
                      </a:r>
                      <a:r>
                        <a:rPr lang="en-US" sz="1600" dirty="0">
                          <a:effectLst/>
                        </a:rPr>
                        <a:t>.</a:t>
                      </a:r>
                    </a:p>
                  </a:txBody>
                  <a:tcPr marL="85679" marR="85679" marT="39544" marB="3954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557222943"/>
                  </a:ext>
                </a:extLst>
              </a:tr>
            </a:tbl>
          </a:graphicData>
        </a:graphic>
      </p:graphicFrame>
    </p:spTree>
    <p:extLst>
      <p:ext uri="{BB962C8B-B14F-4D97-AF65-F5344CB8AC3E}">
        <p14:creationId xmlns:p14="http://schemas.microsoft.com/office/powerpoint/2010/main" val="2846361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FD401C-6086-43AD-BD8D-D6ABF6444911}"/>
              </a:ext>
            </a:extLst>
          </p:cNvPr>
          <p:cNvSpPr>
            <a:spLocks noGrp="1"/>
          </p:cNvSpPr>
          <p:nvPr>
            <p:ph type="title"/>
          </p:nvPr>
        </p:nvSpPr>
        <p:spPr/>
        <p:txBody>
          <a:bodyPr/>
          <a:lstStyle/>
          <a:p>
            <a:r>
              <a:rPr lang="en-IN" dirty="0"/>
              <a:t>Spring Security Filters</a:t>
            </a:r>
          </a:p>
        </p:txBody>
      </p:sp>
      <p:graphicFrame>
        <p:nvGraphicFramePr>
          <p:cNvPr id="2" name="Table 1">
            <a:extLst>
              <a:ext uri="{FF2B5EF4-FFF2-40B4-BE49-F238E27FC236}">
                <a16:creationId xmlns:a16="http://schemas.microsoft.com/office/drawing/2014/main" id="{1B794862-FBA7-402A-A3B6-1B34BFD656E9}"/>
              </a:ext>
            </a:extLst>
          </p:cNvPr>
          <p:cNvGraphicFramePr>
            <a:graphicFrameLocks noGrp="1"/>
          </p:cNvGraphicFramePr>
          <p:nvPr>
            <p:extLst>
              <p:ext uri="{D42A27DB-BD31-4B8C-83A1-F6EECF244321}">
                <p14:modId xmlns:p14="http://schemas.microsoft.com/office/powerpoint/2010/main" val="1549715157"/>
              </p:ext>
            </p:extLst>
          </p:nvPr>
        </p:nvGraphicFramePr>
        <p:xfrm>
          <a:off x="457200" y="1981200"/>
          <a:ext cx="8228012" cy="3108960"/>
        </p:xfrm>
        <a:graphic>
          <a:graphicData uri="http://schemas.openxmlformats.org/drawingml/2006/table">
            <a:tbl>
              <a:tblPr/>
              <a:tblGrid>
                <a:gridCol w="4114006">
                  <a:extLst>
                    <a:ext uri="{9D8B030D-6E8A-4147-A177-3AD203B41FA5}">
                      <a16:colId xmlns:a16="http://schemas.microsoft.com/office/drawing/2014/main" val="3107846252"/>
                    </a:ext>
                  </a:extLst>
                </a:gridCol>
                <a:gridCol w="4114006">
                  <a:extLst>
                    <a:ext uri="{9D8B030D-6E8A-4147-A177-3AD203B41FA5}">
                      <a16:colId xmlns:a16="http://schemas.microsoft.com/office/drawing/2014/main" val="1230107138"/>
                    </a:ext>
                  </a:extLst>
                </a:gridCol>
              </a:tblGrid>
              <a:tr h="914400">
                <a:tc>
                  <a:txBody>
                    <a:bodyPr/>
                    <a:lstStyle/>
                    <a:p>
                      <a:pPr algn="l"/>
                      <a:r>
                        <a:rPr lang="en-IN" sz="1800">
                          <a:effectLst/>
                        </a:rPr>
                        <a:t>AuthenticationProcessingFilter</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800">
                          <a:effectLst/>
                        </a:rPr>
                        <a:t>Accepts the user’s principal and credentials and attempts to authenticate the user.</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58665362"/>
                  </a:ext>
                </a:extLst>
              </a:tr>
              <a:tr h="640080">
                <a:tc>
                  <a:txBody>
                    <a:bodyPr/>
                    <a:lstStyle/>
                    <a:p>
                      <a:pPr algn="l"/>
                      <a:r>
                        <a:rPr lang="en-IN" sz="1800">
                          <a:effectLst/>
                        </a:rPr>
                        <a:t>SiteminderAuthenticationProcessingFilter</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800">
                          <a:effectLst/>
                        </a:rPr>
                        <a:t>Authenticates a user by processing CA/Netegrity SiteMinder headers.</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244999496"/>
                  </a:ext>
                </a:extLst>
              </a:tr>
              <a:tr h="914400">
                <a:tc>
                  <a:txBody>
                    <a:bodyPr/>
                    <a:lstStyle/>
                    <a:p>
                      <a:pPr algn="l"/>
                      <a:r>
                        <a:rPr lang="en-IN" sz="1800">
                          <a:effectLst/>
                        </a:rPr>
                        <a:t>X509ProcessingFilter</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a:r>
                        <a:rPr lang="en-US" sz="1800">
                          <a:effectLst/>
                        </a:rPr>
                        <a:t>Authenticates a user by processing an X.509 certificate submitted by a client web browser.</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06196586"/>
                  </a:ext>
                </a:extLst>
              </a:tr>
              <a:tr h="640080">
                <a:tc>
                  <a:txBody>
                    <a:bodyPr/>
                    <a:lstStyle/>
                    <a:p>
                      <a:pPr algn="l"/>
                      <a:r>
                        <a:rPr lang="en-IN" sz="1800">
                          <a:effectLst/>
                        </a:rPr>
                        <a:t>SecurityContextHolderAwareRequestFilter</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tc>
                  <a:txBody>
                    <a:bodyPr/>
                    <a:lstStyle/>
                    <a:p>
                      <a:pPr algn="l"/>
                      <a:r>
                        <a:rPr lang="en-US" sz="1800" dirty="0">
                          <a:effectLst/>
                        </a:rPr>
                        <a:t>populates the servlet request with a request wrapper.</a:t>
                      </a:r>
                    </a:p>
                  </a:txBody>
                  <a:tcPr marL="99060" marR="9906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017474885"/>
                  </a:ext>
                </a:extLst>
              </a:tr>
            </a:tbl>
          </a:graphicData>
        </a:graphic>
      </p:graphicFrame>
    </p:spTree>
    <p:extLst>
      <p:ext uri="{BB962C8B-B14F-4D97-AF65-F5344CB8AC3E}">
        <p14:creationId xmlns:p14="http://schemas.microsoft.com/office/powerpoint/2010/main" val="9690904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r="12500"/>
          <a:stretch/>
        </p:blipFill>
        <p:spPr>
          <a:xfrm>
            <a:off x="0" y="857250"/>
            <a:ext cx="9144000" cy="5143500"/>
          </a:xfrm>
          <a:prstGeom prst="rect">
            <a:avLst/>
          </a:prstGeom>
        </p:spPr>
      </p:pic>
    </p:spTree>
    <p:extLst>
      <p:ext uri="{BB962C8B-B14F-4D97-AF65-F5344CB8AC3E}">
        <p14:creationId xmlns:p14="http://schemas.microsoft.com/office/powerpoint/2010/main" val="19059286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t="4075" r="12500" b="5555"/>
          <a:stretch/>
        </p:blipFill>
        <p:spPr>
          <a:xfrm>
            <a:off x="76200" y="152400"/>
            <a:ext cx="9067800" cy="6781800"/>
          </a:xfrm>
          <a:prstGeom prst="rect">
            <a:avLst/>
          </a:prstGeom>
        </p:spPr>
      </p:pic>
    </p:spTree>
    <p:extLst>
      <p:ext uri="{BB962C8B-B14F-4D97-AF65-F5344CB8AC3E}">
        <p14:creationId xmlns:p14="http://schemas.microsoft.com/office/powerpoint/2010/main" val="17198722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r="12500"/>
          <a:stretch/>
        </p:blipFill>
        <p:spPr>
          <a:xfrm>
            <a:off x="0" y="0"/>
            <a:ext cx="9118121" cy="6858000"/>
          </a:xfrm>
          <a:prstGeom prst="rect">
            <a:avLst/>
          </a:prstGeom>
        </p:spPr>
      </p:pic>
    </p:spTree>
    <p:extLst>
      <p:ext uri="{BB962C8B-B14F-4D97-AF65-F5344CB8AC3E}">
        <p14:creationId xmlns:p14="http://schemas.microsoft.com/office/powerpoint/2010/main" val="2362191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23657-C80D-4281-A236-4A9FA20967F5}"/>
              </a:ext>
            </a:extLst>
          </p:cNvPr>
          <p:cNvSpPr>
            <a:spLocks noGrp="1"/>
          </p:cNvSpPr>
          <p:nvPr>
            <p:ph type="title"/>
          </p:nvPr>
        </p:nvSpPr>
        <p:spPr/>
        <p:txBody>
          <a:bodyPr/>
          <a:lstStyle/>
          <a:p>
            <a:r>
              <a:rPr lang="en-IN" dirty="0"/>
              <a:t>Kerberos</a:t>
            </a:r>
          </a:p>
        </p:txBody>
      </p:sp>
      <p:pic>
        <p:nvPicPr>
          <p:cNvPr id="1026" name="Picture 2" descr="kerberos client">
            <a:extLst>
              <a:ext uri="{FF2B5EF4-FFF2-40B4-BE49-F238E27FC236}">
                <a16:creationId xmlns:a16="http://schemas.microsoft.com/office/drawing/2014/main" id="{FDCE0AA6-32BE-43FA-BFDB-F92C80A5F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73540"/>
            <a:ext cx="6858000" cy="17030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cket granting ticket">
            <a:extLst>
              <a:ext uri="{FF2B5EF4-FFF2-40B4-BE49-F238E27FC236}">
                <a16:creationId xmlns:a16="http://schemas.microsoft.com/office/drawing/2014/main" id="{8C1363D1-9AE8-4974-9A07-BF52B2DE5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96" y="3962400"/>
            <a:ext cx="6857999" cy="147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917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333" t="2593" r="12500" b="5556"/>
          <a:stretch/>
        </p:blipFill>
        <p:spPr>
          <a:xfrm>
            <a:off x="15977" y="0"/>
            <a:ext cx="9128023" cy="6858000"/>
          </a:xfrm>
          <a:prstGeom prst="rect">
            <a:avLst/>
          </a:prstGeom>
        </p:spPr>
      </p:pic>
    </p:spTree>
    <p:extLst>
      <p:ext uri="{BB962C8B-B14F-4D97-AF65-F5344CB8AC3E}">
        <p14:creationId xmlns:p14="http://schemas.microsoft.com/office/powerpoint/2010/main" val="11672784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r="12500"/>
          <a:stretch/>
        </p:blipFill>
        <p:spPr>
          <a:xfrm>
            <a:off x="0" y="0"/>
            <a:ext cx="9144000" cy="6858000"/>
          </a:xfrm>
          <a:prstGeom prst="rect">
            <a:avLst/>
          </a:prstGeom>
        </p:spPr>
      </p:pic>
    </p:spTree>
    <p:extLst>
      <p:ext uri="{BB962C8B-B14F-4D97-AF65-F5344CB8AC3E}">
        <p14:creationId xmlns:p14="http://schemas.microsoft.com/office/powerpoint/2010/main" val="2594499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br>
              <a:rPr lang="en-US" dirty="0"/>
            </a:br>
            <a:br>
              <a:rPr lang="en-US" dirty="0"/>
            </a:br>
            <a:br>
              <a:rPr lang="en-US" dirty="0"/>
            </a:br>
            <a:br>
              <a:rPr lang="en-US" dirty="0"/>
            </a:br>
            <a:r>
              <a:rPr lang="en-US" dirty="0"/>
              <a:t>Creating a </a:t>
            </a:r>
            <a:r>
              <a:rPr lang="en-US" dirty="0" err="1"/>
              <a:t>Keystore</a:t>
            </a:r>
            <a:r>
              <a:rPr lang="en-US" dirty="0"/>
              <a:t> File and </a:t>
            </a:r>
            <a:r>
              <a:rPr lang="en-US" dirty="0" err="1"/>
              <a:t>Keystore</a:t>
            </a:r>
            <a:r>
              <a:rPr lang="en-US" dirty="0"/>
              <a:t> Password for HTTPS Connections</a:t>
            </a:r>
            <a:endParaRPr lang="en-IN" dirty="0"/>
          </a:p>
        </p:txBody>
      </p:sp>
      <p:sp>
        <p:nvSpPr>
          <p:cNvPr id="3" name="Content Placeholder 2"/>
          <p:cNvSpPr>
            <a:spLocks noGrp="1"/>
          </p:cNvSpPr>
          <p:nvPr>
            <p:ph sz="quarter" idx="12"/>
          </p:nvPr>
        </p:nvSpPr>
        <p:spPr/>
        <p:txBody>
          <a:bodyPr/>
          <a:lstStyle/>
          <a:p>
            <a:pPr marL="342900" indent="-342900">
              <a:buFont typeface="Arial" panose="020B0604020202020204" pitchFamily="34" charset="0"/>
              <a:buChar char="•"/>
            </a:pPr>
            <a:r>
              <a:rPr lang="en-IN" dirty="0">
                <a:solidFill>
                  <a:schemeClr val="tx1"/>
                </a:solidFill>
              </a:rPr>
              <a:t>% </a:t>
            </a:r>
            <a:r>
              <a:rPr lang="en-IN" dirty="0" err="1">
                <a:solidFill>
                  <a:schemeClr val="tx1"/>
                </a:solidFill>
              </a:rPr>
              <a:t>keytool</a:t>
            </a:r>
            <a:r>
              <a:rPr lang="en-IN" dirty="0">
                <a:solidFill>
                  <a:schemeClr val="tx1"/>
                </a:solidFill>
              </a:rPr>
              <a:t> -</a:t>
            </a:r>
            <a:r>
              <a:rPr lang="en-IN" dirty="0" err="1">
                <a:solidFill>
                  <a:schemeClr val="tx1"/>
                </a:solidFill>
              </a:rPr>
              <a:t>genkey</a:t>
            </a:r>
            <a:r>
              <a:rPr lang="en-IN" dirty="0">
                <a:solidFill>
                  <a:schemeClr val="tx1"/>
                </a:solidFill>
              </a:rPr>
              <a:t> -alias tomcat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a:t>
            </a:r>
            <a:r>
              <a:rPr lang="en-IN" dirty="0" err="1">
                <a:solidFill>
                  <a:schemeClr val="tx1"/>
                </a:solidFill>
              </a:rPr>
              <a:t>keystore</a:t>
            </a:r>
            <a:r>
              <a:rPr lang="en-IN" dirty="0">
                <a:solidFill>
                  <a:schemeClr val="tx1"/>
                </a:solidFill>
              </a:rPr>
              <a:t>-location -</a:t>
            </a:r>
            <a:r>
              <a:rPr lang="en-IN" dirty="0" err="1">
                <a:solidFill>
                  <a:schemeClr val="tx1"/>
                </a:solidFill>
              </a:rPr>
              <a:t>storepass</a:t>
            </a:r>
            <a:r>
              <a:rPr lang="en-IN" dirty="0">
                <a:solidFill>
                  <a:schemeClr val="tx1"/>
                </a:solidFill>
              </a:rPr>
              <a:t> password</a:t>
            </a: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r>
              <a:rPr lang="en-IN" dirty="0" err="1">
                <a:solidFill>
                  <a:schemeClr val="tx1"/>
                </a:solidFill>
              </a:rPr>
              <a:t>keytool</a:t>
            </a:r>
            <a:r>
              <a:rPr lang="en-IN" dirty="0">
                <a:solidFill>
                  <a:schemeClr val="tx1"/>
                </a:solidFill>
              </a:rPr>
              <a:t> -</a:t>
            </a:r>
            <a:r>
              <a:rPr lang="en-IN" dirty="0" err="1">
                <a:solidFill>
                  <a:schemeClr val="tx1"/>
                </a:solidFill>
              </a:rPr>
              <a:t>genkey</a:t>
            </a:r>
            <a:r>
              <a:rPr lang="en-IN" dirty="0">
                <a:solidFill>
                  <a:schemeClr val="tx1"/>
                </a:solidFill>
              </a:rPr>
              <a:t> -</a:t>
            </a:r>
            <a:r>
              <a:rPr lang="en-IN" dirty="0" err="1">
                <a:solidFill>
                  <a:schemeClr val="tx1"/>
                </a:solidFill>
              </a:rPr>
              <a:t>noprompt</a:t>
            </a:r>
            <a:r>
              <a:rPr lang="en-IN" dirty="0">
                <a:solidFill>
                  <a:schemeClr val="tx1"/>
                </a:solidFill>
              </a:rPr>
              <a:t> -alias &lt;your-alias&gt;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&lt;your-file-name&gt; -</a:t>
            </a:r>
            <a:r>
              <a:rPr lang="en-IN" dirty="0" err="1">
                <a:solidFill>
                  <a:schemeClr val="tx1"/>
                </a:solidFill>
              </a:rPr>
              <a:t>keypass</a:t>
            </a:r>
            <a:r>
              <a:rPr lang="en-IN" dirty="0">
                <a:solidFill>
                  <a:schemeClr val="tx1"/>
                </a:solidFill>
              </a:rPr>
              <a:t> &lt;your-password&gt;</a:t>
            </a:r>
          </a:p>
          <a:p>
            <a:pPr marL="342900" indent="-342900">
              <a:buFont typeface="Arial" panose="020B0604020202020204" pitchFamily="34" charset="0"/>
              <a:buChar char="•"/>
            </a:pPr>
            <a:r>
              <a:rPr lang="en-IN" dirty="0">
                <a:solidFill>
                  <a:schemeClr val="tx1"/>
                </a:solidFill>
              </a:rPr>
              <a:t>    -</a:t>
            </a:r>
            <a:r>
              <a:rPr lang="en-IN" dirty="0" err="1">
                <a:solidFill>
                  <a:schemeClr val="tx1"/>
                </a:solidFill>
              </a:rPr>
              <a:t>storepass</a:t>
            </a:r>
            <a:r>
              <a:rPr lang="en-IN" dirty="0">
                <a:solidFill>
                  <a:schemeClr val="tx1"/>
                </a:solidFill>
              </a:rPr>
              <a:t> &lt;your-password&gt; -</a:t>
            </a:r>
            <a:r>
              <a:rPr lang="en-IN" dirty="0" err="1">
                <a:solidFill>
                  <a:schemeClr val="tx1"/>
                </a:solidFill>
              </a:rPr>
              <a:t>dname</a:t>
            </a:r>
            <a:r>
              <a:rPr lang="en-IN" dirty="0">
                <a:solidFill>
                  <a:schemeClr val="tx1"/>
                </a:solidFill>
              </a:rPr>
              <a:t> "CN=&lt;your-cert-name&gt;, OU=&lt;your-organization-unit&gt;, O=&lt;your-organization&gt;,</a:t>
            </a:r>
          </a:p>
          <a:p>
            <a:pPr marL="342900" indent="-342900">
              <a:buFont typeface="Arial" panose="020B0604020202020204" pitchFamily="34" charset="0"/>
              <a:buChar char="•"/>
            </a:pPr>
            <a:r>
              <a:rPr lang="en-IN" dirty="0">
                <a:solidFill>
                  <a:schemeClr val="tx1"/>
                </a:solidFill>
              </a:rPr>
              <a:t>    L=&lt;your-location&gt;, ST=&lt;state&gt;, C=&lt;two-letter-country-code&gt;"</a:t>
            </a: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10854054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br>
              <a:rPr lang="en-US" dirty="0"/>
            </a:br>
            <a:br>
              <a:rPr lang="en-US" dirty="0"/>
            </a:br>
            <a:br>
              <a:rPr lang="en-US" dirty="0"/>
            </a:br>
            <a:br>
              <a:rPr lang="en-US" dirty="0"/>
            </a:br>
            <a:r>
              <a:rPr lang="en-US" dirty="0"/>
              <a:t>Creating a </a:t>
            </a:r>
            <a:r>
              <a:rPr lang="en-US" dirty="0" err="1"/>
              <a:t>Keystore</a:t>
            </a:r>
            <a:r>
              <a:rPr lang="en-US" dirty="0"/>
              <a:t> File and </a:t>
            </a:r>
            <a:r>
              <a:rPr lang="en-US" dirty="0" err="1"/>
              <a:t>Keystore</a:t>
            </a:r>
            <a:r>
              <a:rPr lang="en-US" dirty="0"/>
              <a:t> Password for HTTPS Connections</a:t>
            </a:r>
            <a:endParaRPr lang="en-IN" dirty="0"/>
          </a:p>
        </p:txBody>
      </p:sp>
      <p:sp>
        <p:nvSpPr>
          <p:cNvPr id="3" name="Content Placeholder 2"/>
          <p:cNvSpPr>
            <a:spLocks noGrp="1"/>
          </p:cNvSpPr>
          <p:nvPr>
            <p:ph sz="quarter" idx="12"/>
          </p:nvPr>
        </p:nvSpPr>
        <p:spPr/>
        <p:txBody>
          <a:bodyPr>
            <a:normAutofit/>
          </a:bodyPr>
          <a:lstStyle/>
          <a:p>
            <a:pPr marL="342900" indent="-342900">
              <a:buFont typeface="Arial" panose="020B0604020202020204" pitchFamily="34" charset="0"/>
              <a:buChar char="•"/>
            </a:pPr>
            <a:r>
              <a:rPr lang="en-IN" dirty="0" err="1">
                <a:solidFill>
                  <a:schemeClr val="tx1"/>
                </a:solidFill>
              </a:rPr>
              <a:t>keytool</a:t>
            </a:r>
            <a:r>
              <a:rPr lang="en-IN" dirty="0">
                <a:solidFill>
                  <a:schemeClr val="tx1"/>
                </a:solidFill>
              </a:rPr>
              <a:t> -</a:t>
            </a:r>
            <a:r>
              <a:rPr lang="en-IN" dirty="0" err="1">
                <a:solidFill>
                  <a:schemeClr val="tx1"/>
                </a:solidFill>
              </a:rPr>
              <a:t>genkey</a:t>
            </a:r>
            <a:r>
              <a:rPr lang="en-IN" dirty="0">
                <a:solidFill>
                  <a:schemeClr val="tx1"/>
                </a:solidFill>
              </a:rPr>
              <a:t> -</a:t>
            </a:r>
            <a:r>
              <a:rPr lang="en-IN" dirty="0" err="1">
                <a:solidFill>
                  <a:schemeClr val="tx1"/>
                </a:solidFill>
              </a:rPr>
              <a:t>noprompt</a:t>
            </a:r>
            <a:r>
              <a:rPr lang="en-IN" dirty="0">
                <a:solidFill>
                  <a:schemeClr val="tx1"/>
                </a:solidFill>
              </a:rPr>
              <a:t> -alias tomcat-localhost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localhost-</a:t>
            </a:r>
            <a:r>
              <a:rPr lang="en-IN" dirty="0" err="1">
                <a:solidFill>
                  <a:schemeClr val="tx1"/>
                </a:solidFill>
              </a:rPr>
              <a:t>rsa.jks</a:t>
            </a:r>
            <a:r>
              <a:rPr lang="en-IN" dirty="0">
                <a:solidFill>
                  <a:schemeClr val="tx1"/>
                </a:solidFill>
              </a:rPr>
              <a:t> -</a:t>
            </a:r>
            <a:r>
              <a:rPr lang="en-IN" dirty="0" err="1">
                <a:solidFill>
                  <a:schemeClr val="tx1"/>
                </a:solidFill>
              </a:rPr>
              <a:t>keypass</a:t>
            </a:r>
            <a:r>
              <a:rPr lang="en-IN" dirty="0">
                <a:solidFill>
                  <a:schemeClr val="tx1"/>
                </a:solidFill>
              </a:rPr>
              <a:t> test@123 -</a:t>
            </a:r>
            <a:r>
              <a:rPr lang="en-IN" dirty="0" err="1">
                <a:solidFill>
                  <a:schemeClr val="tx1"/>
                </a:solidFill>
              </a:rPr>
              <a:t>storepass</a:t>
            </a:r>
            <a:r>
              <a:rPr lang="en-IN" dirty="0">
                <a:solidFill>
                  <a:schemeClr val="tx1"/>
                </a:solidFill>
              </a:rPr>
              <a:t> test@123 -</a:t>
            </a:r>
            <a:r>
              <a:rPr lang="en-IN" dirty="0" err="1">
                <a:solidFill>
                  <a:schemeClr val="tx1"/>
                </a:solidFill>
              </a:rPr>
              <a:t>dname</a:t>
            </a:r>
            <a:r>
              <a:rPr lang="en-IN" dirty="0">
                <a:solidFill>
                  <a:schemeClr val="tx1"/>
                </a:solidFill>
              </a:rPr>
              <a:t> "CN=tomcat-cert, OU=Dev, O=</a:t>
            </a:r>
            <a:r>
              <a:rPr lang="en-IN" dirty="0" err="1">
                <a:solidFill>
                  <a:schemeClr val="tx1"/>
                </a:solidFill>
              </a:rPr>
              <a:t>Virtusa</a:t>
            </a:r>
            <a:r>
              <a:rPr lang="en-IN" dirty="0">
                <a:solidFill>
                  <a:schemeClr val="tx1"/>
                </a:solidFill>
              </a:rPr>
              <a:t>, L=Chennai, ST=TN, C=IN"</a:t>
            </a:r>
          </a:p>
          <a:p>
            <a:pPr marL="342900" indent="-342900">
              <a:buFont typeface="Arial" panose="020B0604020202020204" pitchFamily="34" charset="0"/>
              <a:buChar char="•"/>
            </a:pPr>
            <a:r>
              <a:rPr lang="en-IN" dirty="0">
                <a:solidFill>
                  <a:schemeClr val="tx1"/>
                </a:solidFill>
              </a:rPr>
              <a:t>Enhance the certificate</a:t>
            </a:r>
          </a:p>
          <a:p>
            <a:pPr marL="342900" indent="-342900">
              <a:buFont typeface="Arial" panose="020B0604020202020204" pitchFamily="34" charset="0"/>
              <a:buChar char="•"/>
            </a:pPr>
            <a:r>
              <a:rPr lang="en-IN" dirty="0" err="1">
                <a:solidFill>
                  <a:schemeClr val="tx1"/>
                </a:solidFill>
              </a:rPr>
              <a:t>keytool</a:t>
            </a:r>
            <a:r>
              <a:rPr lang="en-IN" dirty="0">
                <a:solidFill>
                  <a:schemeClr val="tx1"/>
                </a:solidFill>
              </a:rPr>
              <a:t> -</a:t>
            </a:r>
            <a:r>
              <a:rPr lang="en-IN" dirty="0" err="1">
                <a:solidFill>
                  <a:schemeClr val="tx1"/>
                </a:solidFill>
              </a:rPr>
              <a:t>importkeystore</a:t>
            </a:r>
            <a:r>
              <a:rPr lang="en-IN" dirty="0">
                <a:solidFill>
                  <a:schemeClr val="tx1"/>
                </a:solidFill>
              </a:rPr>
              <a:t> -</a:t>
            </a:r>
            <a:r>
              <a:rPr lang="en-IN" dirty="0" err="1">
                <a:solidFill>
                  <a:schemeClr val="tx1"/>
                </a:solidFill>
              </a:rPr>
              <a:t>srckeystore</a:t>
            </a:r>
            <a:r>
              <a:rPr lang="en-IN" dirty="0">
                <a:solidFill>
                  <a:schemeClr val="tx1"/>
                </a:solidFill>
              </a:rPr>
              <a:t> localhost-</a:t>
            </a:r>
            <a:r>
              <a:rPr lang="en-IN" dirty="0" err="1">
                <a:solidFill>
                  <a:schemeClr val="tx1"/>
                </a:solidFill>
              </a:rPr>
              <a:t>rsa.jks</a:t>
            </a:r>
            <a:r>
              <a:rPr lang="en-IN" dirty="0">
                <a:solidFill>
                  <a:schemeClr val="tx1"/>
                </a:solidFill>
              </a:rPr>
              <a:t> -</a:t>
            </a:r>
            <a:r>
              <a:rPr lang="en-IN" dirty="0" err="1">
                <a:solidFill>
                  <a:schemeClr val="tx1"/>
                </a:solidFill>
              </a:rPr>
              <a:t>destkeystore</a:t>
            </a:r>
            <a:r>
              <a:rPr lang="en-IN" dirty="0">
                <a:solidFill>
                  <a:schemeClr val="tx1"/>
                </a:solidFill>
              </a:rPr>
              <a:t> banking-</a:t>
            </a:r>
            <a:r>
              <a:rPr lang="en-IN" dirty="0" err="1">
                <a:solidFill>
                  <a:schemeClr val="tx1"/>
                </a:solidFill>
              </a:rPr>
              <a:t>rsa.jks</a:t>
            </a:r>
            <a:r>
              <a:rPr lang="en-IN" dirty="0">
                <a:solidFill>
                  <a:schemeClr val="tx1"/>
                </a:solidFill>
              </a:rPr>
              <a:t> -</a:t>
            </a:r>
            <a:r>
              <a:rPr lang="en-IN" dirty="0" err="1">
                <a:solidFill>
                  <a:schemeClr val="tx1"/>
                </a:solidFill>
              </a:rPr>
              <a:t>deststoretype</a:t>
            </a:r>
            <a:r>
              <a:rPr lang="en-IN" dirty="0">
                <a:solidFill>
                  <a:schemeClr val="tx1"/>
                </a:solidFill>
              </a:rPr>
              <a:t> pkcs12  -</a:t>
            </a:r>
            <a:r>
              <a:rPr lang="en-IN" dirty="0" err="1">
                <a:solidFill>
                  <a:schemeClr val="tx1"/>
                </a:solidFill>
              </a:rPr>
              <a:t>noprompt</a:t>
            </a:r>
            <a:r>
              <a:rPr lang="en-IN" dirty="0">
                <a:solidFill>
                  <a:schemeClr val="tx1"/>
                </a:solidFill>
              </a:rPr>
              <a:t> -alias tomcat-localhost -</a:t>
            </a:r>
            <a:r>
              <a:rPr lang="en-IN" dirty="0" err="1">
                <a:solidFill>
                  <a:schemeClr val="tx1"/>
                </a:solidFill>
              </a:rPr>
              <a:t>keyalg</a:t>
            </a:r>
            <a:r>
              <a:rPr lang="en-IN" dirty="0">
                <a:solidFill>
                  <a:schemeClr val="tx1"/>
                </a:solidFill>
              </a:rPr>
              <a:t> RSA -</a:t>
            </a:r>
            <a:r>
              <a:rPr lang="en-IN" dirty="0" err="1">
                <a:solidFill>
                  <a:schemeClr val="tx1"/>
                </a:solidFill>
              </a:rPr>
              <a:t>keypass</a:t>
            </a:r>
            <a:r>
              <a:rPr lang="en-IN" dirty="0">
                <a:solidFill>
                  <a:schemeClr val="tx1"/>
                </a:solidFill>
              </a:rPr>
              <a:t> test@123 -</a:t>
            </a:r>
            <a:r>
              <a:rPr lang="en-IN" dirty="0" err="1">
                <a:solidFill>
                  <a:schemeClr val="tx1"/>
                </a:solidFill>
              </a:rPr>
              <a:t>storepass</a:t>
            </a:r>
            <a:r>
              <a:rPr lang="en-IN" dirty="0">
                <a:solidFill>
                  <a:schemeClr val="tx1"/>
                </a:solidFill>
              </a:rPr>
              <a:t> test@123 -</a:t>
            </a:r>
            <a:r>
              <a:rPr lang="en-IN" dirty="0" err="1">
                <a:solidFill>
                  <a:schemeClr val="tx1"/>
                </a:solidFill>
              </a:rPr>
              <a:t>dname</a:t>
            </a:r>
            <a:r>
              <a:rPr lang="en-IN" dirty="0">
                <a:solidFill>
                  <a:schemeClr val="tx1"/>
                </a:solidFill>
              </a:rPr>
              <a:t> "CN=tomcat-cert, OU=Dev, O=</a:t>
            </a:r>
            <a:r>
              <a:rPr lang="en-IN" dirty="0" err="1">
                <a:solidFill>
                  <a:schemeClr val="tx1"/>
                </a:solidFill>
              </a:rPr>
              <a:t>Virtusa</a:t>
            </a:r>
            <a:r>
              <a:rPr lang="en-IN" dirty="0">
                <a:solidFill>
                  <a:schemeClr val="tx1"/>
                </a:solidFill>
              </a:rPr>
              <a:t>, L=Chennai, ST=TN, C=IN"</a:t>
            </a: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554141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br>
              <a:rPr lang="en-US" dirty="0"/>
            </a:br>
            <a:br>
              <a:rPr lang="en-US" dirty="0"/>
            </a:br>
            <a:br>
              <a:rPr lang="en-US" dirty="0"/>
            </a:br>
            <a:br>
              <a:rPr lang="en-US" dirty="0"/>
            </a:br>
            <a:r>
              <a:rPr lang="en-US" dirty="0"/>
              <a:t>How to Obtain a Signature for an SSL Certificate</a:t>
            </a:r>
            <a:endParaRPr lang="en-IN" dirty="0"/>
          </a:p>
        </p:txBody>
      </p:sp>
      <p:sp>
        <p:nvSpPr>
          <p:cNvPr id="3" name="Content Placeholder 2"/>
          <p:cNvSpPr>
            <a:spLocks noGrp="1"/>
          </p:cNvSpPr>
          <p:nvPr>
            <p:ph sz="quarter" idx="12"/>
          </p:nvPr>
        </p:nvSpPr>
        <p:spPr/>
        <p:txBody>
          <a:bodyPr/>
          <a:lstStyle/>
          <a:p>
            <a:pPr marL="342900" indent="-342900">
              <a:buFont typeface="Arial" panose="020B0604020202020204" pitchFamily="34" charset="0"/>
              <a:buChar char="•"/>
            </a:pPr>
            <a:r>
              <a:rPr lang="en-IN" dirty="0">
                <a:solidFill>
                  <a:schemeClr val="tx1"/>
                </a:solidFill>
              </a:rPr>
              <a:t>Generate</a:t>
            </a:r>
          </a:p>
          <a:p>
            <a:pPr marL="342900" indent="-342900">
              <a:buFont typeface="Arial" panose="020B0604020202020204" pitchFamily="34" charset="0"/>
              <a:buChar char="•"/>
            </a:pPr>
            <a:r>
              <a:rPr lang="en-IN" dirty="0" err="1">
                <a:solidFill>
                  <a:schemeClr val="tx1"/>
                </a:solidFill>
              </a:rPr>
              <a:t>keytool</a:t>
            </a:r>
            <a:r>
              <a:rPr lang="en-IN" dirty="0">
                <a:solidFill>
                  <a:schemeClr val="tx1"/>
                </a:solidFill>
              </a:rPr>
              <a:t> -</a:t>
            </a:r>
            <a:r>
              <a:rPr lang="en-IN" dirty="0" err="1">
                <a:solidFill>
                  <a:schemeClr val="tx1"/>
                </a:solidFill>
              </a:rPr>
              <a:t>certreq</a:t>
            </a:r>
            <a:r>
              <a:rPr lang="en-IN" dirty="0">
                <a:solidFill>
                  <a:schemeClr val="tx1"/>
                </a:solidFill>
              </a:rPr>
              <a:t> -v -alias tomcat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a:t>
            </a:r>
            <a:r>
              <a:rPr lang="en-IN" dirty="0" err="1">
                <a:solidFill>
                  <a:schemeClr val="tx1"/>
                </a:solidFill>
              </a:rPr>
              <a:t>keystore</a:t>
            </a:r>
            <a:r>
              <a:rPr lang="en-IN" dirty="0">
                <a:solidFill>
                  <a:schemeClr val="tx1"/>
                </a:solidFill>
              </a:rPr>
              <a:t>-location</a:t>
            </a:r>
          </a:p>
          <a:p>
            <a:pPr marL="342900" indent="-342900">
              <a:buFont typeface="Arial" panose="020B0604020202020204" pitchFamily="34" charset="0"/>
              <a:buChar char="•"/>
            </a:pPr>
            <a:r>
              <a:rPr lang="en-IN" dirty="0" err="1">
                <a:solidFill>
                  <a:schemeClr val="tx1"/>
                </a:solidFill>
              </a:rPr>
              <a:t>keytool</a:t>
            </a:r>
            <a:r>
              <a:rPr lang="en-IN" dirty="0">
                <a:solidFill>
                  <a:schemeClr val="tx1"/>
                </a:solidFill>
              </a:rPr>
              <a:t> -</a:t>
            </a:r>
            <a:r>
              <a:rPr lang="en-IN" dirty="0" err="1">
                <a:solidFill>
                  <a:schemeClr val="tx1"/>
                </a:solidFill>
              </a:rPr>
              <a:t>certreq</a:t>
            </a:r>
            <a:r>
              <a:rPr lang="en-IN" dirty="0">
                <a:solidFill>
                  <a:schemeClr val="tx1"/>
                </a:solidFill>
              </a:rPr>
              <a:t> -v -alias tomcat-localhost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banking-</a:t>
            </a:r>
            <a:r>
              <a:rPr lang="en-IN" dirty="0" err="1">
                <a:solidFill>
                  <a:schemeClr val="tx1"/>
                </a:solidFill>
              </a:rPr>
              <a:t>rsa.jks</a:t>
            </a:r>
            <a:endParaRPr lang="en-IN" dirty="0">
              <a:solidFill>
                <a:schemeClr val="tx1"/>
              </a:solidFill>
            </a:endParaRPr>
          </a:p>
          <a:p>
            <a:pPr marL="342900" indent="-342900">
              <a:buFont typeface="Arial" panose="020B0604020202020204" pitchFamily="34" charset="0"/>
              <a:buChar char="•"/>
            </a:pPr>
            <a:r>
              <a:rPr lang="en-IN" dirty="0">
                <a:solidFill>
                  <a:schemeClr val="tx1"/>
                </a:solidFill>
              </a:rPr>
              <a:t>Print certificate</a:t>
            </a:r>
          </a:p>
          <a:p>
            <a:pPr marL="342900" indent="-342900">
              <a:buFont typeface="Arial" panose="020B0604020202020204" pitchFamily="34" charset="0"/>
              <a:buChar char="•"/>
            </a:pPr>
            <a:r>
              <a:rPr lang="en-IN" dirty="0">
                <a:solidFill>
                  <a:schemeClr val="tx1"/>
                </a:solidFill>
              </a:rPr>
              <a:t>% </a:t>
            </a:r>
            <a:r>
              <a:rPr lang="en-IN" dirty="0" err="1">
                <a:solidFill>
                  <a:schemeClr val="tx1"/>
                </a:solidFill>
              </a:rPr>
              <a:t>keytool</a:t>
            </a:r>
            <a:r>
              <a:rPr lang="en-IN" dirty="0">
                <a:solidFill>
                  <a:schemeClr val="tx1"/>
                </a:solidFill>
              </a:rPr>
              <a:t> -</a:t>
            </a:r>
            <a:r>
              <a:rPr lang="en-IN" dirty="0" err="1">
                <a:solidFill>
                  <a:schemeClr val="tx1"/>
                </a:solidFill>
              </a:rPr>
              <a:t>printcert</a:t>
            </a:r>
            <a:r>
              <a:rPr lang="en-IN" dirty="0">
                <a:solidFill>
                  <a:schemeClr val="tx1"/>
                </a:solidFill>
              </a:rPr>
              <a:t> -file certificate-reply-file</a:t>
            </a:r>
          </a:p>
          <a:p>
            <a:pPr marL="342900" indent="-342900">
              <a:buFont typeface="Arial" panose="020B0604020202020204" pitchFamily="34" charset="0"/>
              <a:buChar char="•"/>
            </a:pPr>
            <a:r>
              <a:rPr lang="en-US" dirty="0">
                <a:solidFill>
                  <a:schemeClr val="tx1"/>
                </a:solidFill>
              </a:rPr>
              <a:t> </a:t>
            </a:r>
            <a:r>
              <a:rPr lang="en-US" dirty="0" err="1">
                <a:solidFill>
                  <a:schemeClr val="tx1"/>
                </a:solidFill>
              </a:rPr>
              <a:t>keytool</a:t>
            </a:r>
            <a:r>
              <a:rPr lang="en-US" dirty="0">
                <a:solidFill>
                  <a:schemeClr val="tx1"/>
                </a:solidFill>
              </a:rPr>
              <a:t> -v -import -</a:t>
            </a:r>
            <a:r>
              <a:rPr lang="en-US" dirty="0" err="1">
                <a:solidFill>
                  <a:schemeClr val="tx1"/>
                </a:solidFill>
              </a:rPr>
              <a:t>trustcacerts</a:t>
            </a:r>
            <a:r>
              <a:rPr lang="en-US" dirty="0">
                <a:solidFill>
                  <a:schemeClr val="tx1"/>
                </a:solidFill>
              </a:rPr>
              <a:t> -</a:t>
            </a:r>
            <a:r>
              <a:rPr lang="en-US" dirty="0" err="1">
                <a:solidFill>
                  <a:schemeClr val="tx1"/>
                </a:solidFill>
              </a:rPr>
              <a:t>keystore</a:t>
            </a:r>
            <a:r>
              <a:rPr lang="en-US" dirty="0">
                <a:solidFill>
                  <a:schemeClr val="tx1"/>
                </a:solidFill>
              </a:rPr>
              <a:t> /</a:t>
            </a:r>
            <a:r>
              <a:rPr lang="en-US" dirty="0" err="1">
                <a:solidFill>
                  <a:schemeClr val="tx1"/>
                </a:solidFill>
              </a:rPr>
              <a:t>keystore</a:t>
            </a:r>
            <a:r>
              <a:rPr lang="en-US" dirty="0">
                <a:solidFill>
                  <a:schemeClr val="tx1"/>
                </a:solidFill>
              </a:rPr>
              <a:t>-location -file certificate-reply-file -alias tomcat</a:t>
            </a:r>
          </a:p>
          <a:p>
            <a:pPr marL="342900" indent="-342900">
              <a:buFont typeface="Arial" panose="020B0604020202020204" pitchFamily="34" charset="0"/>
              <a:buChar char="•"/>
            </a:pPr>
            <a:r>
              <a:rPr lang="en-US" dirty="0">
                <a:solidFill>
                  <a:schemeClr val="tx1"/>
                </a:solidFill>
              </a:rPr>
              <a:t> </a:t>
            </a:r>
            <a:r>
              <a:rPr lang="en-US" dirty="0" err="1">
                <a:solidFill>
                  <a:schemeClr val="tx1"/>
                </a:solidFill>
              </a:rPr>
              <a:t>keytool</a:t>
            </a:r>
            <a:r>
              <a:rPr lang="en-US" dirty="0">
                <a:solidFill>
                  <a:schemeClr val="tx1"/>
                </a:solidFill>
              </a:rPr>
              <a:t> -v -list -</a:t>
            </a:r>
            <a:r>
              <a:rPr lang="en-US" dirty="0" err="1">
                <a:solidFill>
                  <a:schemeClr val="tx1"/>
                </a:solidFill>
              </a:rPr>
              <a:t>keystore</a:t>
            </a:r>
            <a:r>
              <a:rPr lang="en-US" dirty="0">
                <a:solidFill>
                  <a:schemeClr val="tx1"/>
                </a:solidFill>
              </a:rPr>
              <a:t> /</a:t>
            </a:r>
            <a:r>
              <a:rPr lang="en-US" dirty="0" err="1">
                <a:solidFill>
                  <a:schemeClr val="tx1"/>
                </a:solidFill>
              </a:rPr>
              <a:t>keystore</a:t>
            </a:r>
            <a:r>
              <a:rPr lang="en-US" dirty="0">
                <a:solidFill>
                  <a:schemeClr val="tx1"/>
                </a:solidFill>
              </a:rPr>
              <a:t>-location</a:t>
            </a:r>
            <a:endParaRPr lang="en-IN" dirty="0">
              <a:solidFill>
                <a:schemeClr val="tx1"/>
              </a:solidFill>
            </a:endParaRPr>
          </a:p>
        </p:txBody>
      </p:sp>
    </p:spTree>
    <p:extLst>
      <p:ext uri="{BB962C8B-B14F-4D97-AF65-F5344CB8AC3E}">
        <p14:creationId xmlns:p14="http://schemas.microsoft.com/office/powerpoint/2010/main" val="29808470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br>
              <a:rPr lang="en-US" dirty="0"/>
            </a:br>
            <a:br>
              <a:rPr lang="en-US" dirty="0"/>
            </a:br>
            <a:br>
              <a:rPr lang="en-US" dirty="0"/>
            </a:br>
            <a:br>
              <a:rPr lang="en-US" dirty="0"/>
            </a:br>
            <a:r>
              <a:rPr lang="en-US" dirty="0"/>
              <a:t>How to configure Maven Tomcat Plugin to use HTTPS (SSL/TLS)</a:t>
            </a:r>
            <a:endParaRPr lang="en-IN" dirty="0"/>
          </a:p>
        </p:txBody>
      </p:sp>
      <p:sp>
        <p:nvSpPr>
          <p:cNvPr id="3" name="Content Placeholder 2"/>
          <p:cNvSpPr>
            <a:spLocks noGrp="1"/>
          </p:cNvSpPr>
          <p:nvPr>
            <p:ph sz="quarter" idx="12"/>
          </p:nvPr>
        </p:nvSpPr>
        <p:spPr/>
        <p:txBody>
          <a:bodyPr>
            <a:normAutofit fontScale="70000" lnSpcReduction="20000"/>
          </a:bodyPr>
          <a:lstStyle/>
          <a:p>
            <a:r>
              <a:rPr lang="en-IN" dirty="0">
                <a:solidFill>
                  <a:schemeClr val="tx1"/>
                </a:solidFill>
              </a:rPr>
              <a:t>(1)Creating a </a:t>
            </a:r>
            <a:r>
              <a:rPr lang="en-IN" dirty="0" err="1">
                <a:solidFill>
                  <a:schemeClr val="tx1"/>
                </a:solidFill>
              </a:rPr>
              <a:t>Keystore</a:t>
            </a:r>
            <a:endParaRPr lang="en-IN" dirty="0">
              <a:solidFill>
                <a:schemeClr val="tx1"/>
              </a:solidFill>
            </a:endParaRPr>
          </a:p>
          <a:p>
            <a:r>
              <a:rPr lang="en-US" dirty="0">
                <a:solidFill>
                  <a:schemeClr val="tx1"/>
                </a:solidFill>
              </a:rPr>
              <a:t>(2)Configuring tomcat7-maven-plugin to use HTTPS</a:t>
            </a:r>
          </a:p>
          <a:p>
            <a:r>
              <a:rPr lang="en-IN" dirty="0">
                <a:solidFill>
                  <a:schemeClr val="tx1"/>
                </a:solidFill>
              </a:rPr>
              <a:t>&lt;plugin&gt;</a:t>
            </a:r>
          </a:p>
          <a:p>
            <a:r>
              <a:rPr lang="en-IN" dirty="0">
                <a:solidFill>
                  <a:schemeClr val="tx1"/>
                </a:solidFill>
              </a:rPr>
              <a:t>     &lt;</a:t>
            </a:r>
            <a:r>
              <a:rPr lang="en-IN" dirty="0" err="1">
                <a:solidFill>
                  <a:schemeClr val="tx1"/>
                </a:solidFill>
              </a:rPr>
              <a:t>groupId</a:t>
            </a:r>
            <a:r>
              <a:rPr lang="en-IN" dirty="0">
                <a:solidFill>
                  <a:schemeClr val="tx1"/>
                </a:solidFill>
              </a:rPr>
              <a:t>&gt;</a:t>
            </a:r>
            <a:r>
              <a:rPr lang="en-IN" dirty="0" err="1">
                <a:solidFill>
                  <a:schemeClr val="tx1"/>
                </a:solidFill>
              </a:rPr>
              <a:t>org.apache.tomcat.maven</a:t>
            </a:r>
            <a:r>
              <a:rPr lang="en-IN" dirty="0">
                <a:solidFill>
                  <a:schemeClr val="tx1"/>
                </a:solidFill>
              </a:rPr>
              <a:t>&lt;/</a:t>
            </a:r>
            <a:r>
              <a:rPr lang="en-IN" dirty="0" err="1">
                <a:solidFill>
                  <a:schemeClr val="tx1"/>
                </a:solidFill>
              </a:rPr>
              <a:t>groupId</a:t>
            </a:r>
            <a:r>
              <a:rPr lang="en-IN" dirty="0">
                <a:solidFill>
                  <a:schemeClr val="tx1"/>
                </a:solidFill>
              </a:rPr>
              <a:t>&gt;</a:t>
            </a:r>
          </a:p>
          <a:p>
            <a:r>
              <a:rPr lang="en-IN" dirty="0">
                <a:solidFill>
                  <a:schemeClr val="tx1"/>
                </a:solidFill>
              </a:rPr>
              <a:t>     &lt;</a:t>
            </a:r>
            <a:r>
              <a:rPr lang="en-IN" dirty="0" err="1">
                <a:solidFill>
                  <a:schemeClr val="tx1"/>
                </a:solidFill>
              </a:rPr>
              <a:t>artifactId</a:t>
            </a:r>
            <a:r>
              <a:rPr lang="en-IN" dirty="0">
                <a:solidFill>
                  <a:schemeClr val="tx1"/>
                </a:solidFill>
              </a:rPr>
              <a:t>&gt;tomcat7-maven-plugin&lt;/</a:t>
            </a:r>
            <a:r>
              <a:rPr lang="en-IN" dirty="0" err="1">
                <a:solidFill>
                  <a:schemeClr val="tx1"/>
                </a:solidFill>
              </a:rPr>
              <a:t>artifactId</a:t>
            </a:r>
            <a:r>
              <a:rPr lang="en-IN" dirty="0">
                <a:solidFill>
                  <a:schemeClr val="tx1"/>
                </a:solidFill>
              </a:rPr>
              <a:t>&gt;</a:t>
            </a:r>
          </a:p>
          <a:p>
            <a:r>
              <a:rPr lang="en-IN" dirty="0">
                <a:solidFill>
                  <a:schemeClr val="tx1"/>
                </a:solidFill>
              </a:rPr>
              <a:t>     &lt;version&gt;2.2&lt;/version&gt;</a:t>
            </a:r>
          </a:p>
          <a:p>
            <a:r>
              <a:rPr lang="en-IN" dirty="0">
                <a:solidFill>
                  <a:schemeClr val="tx1"/>
                </a:solidFill>
              </a:rPr>
              <a:t>     &lt;configuration&gt;</a:t>
            </a:r>
          </a:p>
          <a:p>
            <a:r>
              <a:rPr lang="en-IN" dirty="0">
                <a:solidFill>
                  <a:schemeClr val="tx1"/>
                </a:solidFill>
              </a:rPr>
              <a:t>         &lt;path&gt;/&lt;/path&gt;</a:t>
            </a:r>
          </a:p>
          <a:p>
            <a:r>
              <a:rPr lang="en-IN" dirty="0">
                <a:solidFill>
                  <a:schemeClr val="tx1"/>
                </a:solidFill>
              </a:rPr>
              <a:t>         &lt;</a:t>
            </a:r>
            <a:r>
              <a:rPr lang="en-IN" dirty="0" err="1">
                <a:solidFill>
                  <a:schemeClr val="tx1"/>
                </a:solidFill>
              </a:rPr>
              <a:t>httpsPort</a:t>
            </a:r>
            <a:r>
              <a:rPr lang="en-IN" dirty="0">
                <a:solidFill>
                  <a:schemeClr val="tx1"/>
                </a:solidFill>
              </a:rPr>
              <a:t>&gt;8443&lt;/</a:t>
            </a:r>
            <a:r>
              <a:rPr lang="en-IN" dirty="0" err="1">
                <a:solidFill>
                  <a:schemeClr val="tx1"/>
                </a:solidFill>
              </a:rPr>
              <a:t>httpsPort</a:t>
            </a:r>
            <a:r>
              <a:rPr lang="en-IN" dirty="0">
                <a:solidFill>
                  <a:schemeClr val="tx1"/>
                </a:solidFill>
              </a:rPr>
              <a:t>&gt;</a:t>
            </a:r>
          </a:p>
          <a:p>
            <a:r>
              <a:rPr lang="en-IN" dirty="0">
                <a:solidFill>
                  <a:schemeClr val="tx1"/>
                </a:solidFill>
              </a:rPr>
              <a:t>         &lt;</a:t>
            </a:r>
            <a:r>
              <a:rPr lang="en-IN" dirty="0" err="1">
                <a:solidFill>
                  <a:schemeClr val="tx1"/>
                </a:solidFill>
              </a:rPr>
              <a:t>keystoreFile</a:t>
            </a:r>
            <a:r>
              <a:rPr lang="en-IN" dirty="0">
                <a:solidFill>
                  <a:schemeClr val="tx1"/>
                </a:solidFill>
              </a:rPr>
              <a:t>&gt;C:\my-cert-</a:t>
            </a:r>
            <a:r>
              <a:rPr lang="en-IN" dirty="0" err="1">
                <a:solidFill>
                  <a:schemeClr val="tx1"/>
                </a:solidFill>
              </a:rPr>
              <a:t>dir</a:t>
            </a:r>
            <a:r>
              <a:rPr lang="en-IN" dirty="0">
                <a:solidFill>
                  <a:schemeClr val="tx1"/>
                </a:solidFill>
              </a:rPr>
              <a:t>\localhost-</a:t>
            </a:r>
            <a:r>
              <a:rPr lang="en-IN" dirty="0" err="1">
                <a:solidFill>
                  <a:schemeClr val="tx1"/>
                </a:solidFill>
              </a:rPr>
              <a:t>rsa.jks</a:t>
            </a:r>
            <a:r>
              <a:rPr lang="en-IN" dirty="0">
                <a:solidFill>
                  <a:schemeClr val="tx1"/>
                </a:solidFill>
              </a:rPr>
              <a:t>&lt;/</a:t>
            </a:r>
            <a:r>
              <a:rPr lang="en-IN" dirty="0" err="1">
                <a:solidFill>
                  <a:schemeClr val="tx1"/>
                </a:solidFill>
              </a:rPr>
              <a:t>keystoreFile</a:t>
            </a:r>
            <a:r>
              <a:rPr lang="en-IN" dirty="0">
                <a:solidFill>
                  <a:schemeClr val="tx1"/>
                </a:solidFill>
              </a:rPr>
              <a:t>&gt;</a:t>
            </a:r>
          </a:p>
          <a:p>
            <a:r>
              <a:rPr lang="en-IN" dirty="0">
                <a:solidFill>
                  <a:schemeClr val="tx1"/>
                </a:solidFill>
              </a:rPr>
              <a:t>         &lt;</a:t>
            </a:r>
            <a:r>
              <a:rPr lang="en-IN" dirty="0" err="1">
                <a:solidFill>
                  <a:schemeClr val="tx1"/>
                </a:solidFill>
              </a:rPr>
              <a:t>keystorePass</a:t>
            </a:r>
            <a:r>
              <a:rPr lang="en-IN" dirty="0">
                <a:solidFill>
                  <a:schemeClr val="tx1"/>
                </a:solidFill>
              </a:rPr>
              <a:t>&gt;123456&lt;/</a:t>
            </a:r>
            <a:r>
              <a:rPr lang="en-IN" dirty="0" err="1">
                <a:solidFill>
                  <a:schemeClr val="tx1"/>
                </a:solidFill>
              </a:rPr>
              <a:t>keystorePass</a:t>
            </a:r>
            <a:r>
              <a:rPr lang="en-IN" dirty="0">
                <a:solidFill>
                  <a:schemeClr val="tx1"/>
                </a:solidFill>
              </a:rPr>
              <a:t>&gt;</a:t>
            </a:r>
          </a:p>
          <a:p>
            <a:r>
              <a:rPr lang="en-IN" dirty="0">
                <a:solidFill>
                  <a:schemeClr val="tx1"/>
                </a:solidFill>
              </a:rPr>
              <a:t>     &lt;/configuration&gt;</a:t>
            </a:r>
          </a:p>
          <a:p>
            <a:r>
              <a:rPr lang="en-IN" dirty="0">
                <a:solidFill>
                  <a:schemeClr val="tx1"/>
                </a:solidFill>
              </a:rPr>
              <a:t> &lt;/plugin&gt;</a:t>
            </a:r>
          </a:p>
        </p:txBody>
      </p:sp>
    </p:spTree>
    <p:extLst>
      <p:ext uri="{BB962C8B-B14F-4D97-AF65-F5344CB8AC3E}">
        <p14:creationId xmlns:p14="http://schemas.microsoft.com/office/powerpoint/2010/main" val="21561954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Password Hashing</a:t>
            </a:r>
          </a:p>
          <a:p>
            <a:r>
              <a:rPr lang="en-US" dirty="0"/>
              <a:t>Hash algorithms are one way functions. They turn any amount of data into a fixed-length "fingerprint" that cannot be reversed. </a:t>
            </a:r>
          </a:p>
          <a:p>
            <a:r>
              <a:rPr lang="en-US" dirty="0"/>
              <a:t>They also have the property that if the input changes by even a tiny bit, the resulting hash is completely different.</a:t>
            </a:r>
          </a:p>
          <a:p>
            <a:r>
              <a:rPr lang="en-US" dirty="0"/>
              <a:t>This is great for protecting passwords, because we want to store passwords in a form that protects them even if the password file itself is compromised.</a:t>
            </a:r>
          </a:p>
          <a:p>
            <a:r>
              <a:rPr lang="en-US" dirty="0"/>
              <a:t>But at the same time, we need to be able to verify that a user's password is correct.</a:t>
            </a:r>
            <a:endParaRPr lang="en-IN" dirty="0"/>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4062755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The general workflow for account registration and authentication in a hash-based account system is as follows:</a:t>
            </a:r>
          </a:p>
          <a:p>
            <a:r>
              <a:rPr lang="en-US" dirty="0"/>
              <a:t>The user creates an account.</a:t>
            </a:r>
          </a:p>
          <a:p>
            <a:pPr lvl="1"/>
            <a:r>
              <a:rPr lang="en-US" dirty="0"/>
              <a:t>Their password is hashed and stored in the database. At no point is the plain-text (unencrypted) password ever written to the hard drive.</a:t>
            </a:r>
          </a:p>
          <a:p>
            <a:pPr lvl="1"/>
            <a:r>
              <a:rPr lang="en-US" dirty="0"/>
              <a:t>When the user attempts to login, the hash of the password they entered is checked against the hash of their real password (retrieved from the database).</a:t>
            </a:r>
          </a:p>
          <a:p>
            <a:pPr lvl="1"/>
            <a:r>
              <a:rPr lang="en-US" dirty="0"/>
              <a:t>If the hashes match, the user is granted access. If not, the user is told they entered invalid login credentials.</a:t>
            </a:r>
          </a:p>
          <a:p>
            <a:pPr lvl="1"/>
            <a:r>
              <a:rPr lang="en-US" dirty="0"/>
              <a:t>Steps 3 and 4 repeat every time someone tries to login to their account.</a:t>
            </a:r>
          </a:p>
          <a:p>
            <a:pPr lvl="1"/>
            <a:r>
              <a:rPr lang="en-US" dirty="0"/>
              <a:t>In step 4, never tell the user if it was the username or password they got wrong. Always display a generic message like "Invalid username or password." This prevents attackers from enumerating valid usernames without knowing their passwords.</a:t>
            </a:r>
            <a:endParaRPr lang="en-IN" dirty="0"/>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376136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hash functions used to implement data structures such as hash tables are designed to be fast, not secure. </a:t>
            </a:r>
          </a:p>
          <a:p>
            <a:r>
              <a:rPr lang="en-US" dirty="0"/>
              <a:t>Only cryptographic hash functions may be used to implement password hashing. </a:t>
            </a:r>
          </a:p>
          <a:p>
            <a:r>
              <a:rPr lang="en-US" dirty="0"/>
              <a:t>Hash functions like SHA256, SHA512, </a:t>
            </a:r>
            <a:r>
              <a:rPr lang="en-US" dirty="0" err="1"/>
              <a:t>RipeMD</a:t>
            </a:r>
            <a:r>
              <a:rPr lang="en-US" dirty="0"/>
              <a:t>, and WHIRLPOOL are cryptographic hash functions.</a:t>
            </a:r>
            <a:endParaRPr lang="en-IN" dirty="0"/>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spTree>
    <p:extLst>
      <p:ext uri="{BB962C8B-B14F-4D97-AF65-F5344CB8AC3E}">
        <p14:creationId xmlns:p14="http://schemas.microsoft.com/office/powerpoint/2010/main" val="12975518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285875"/>
          </a:xfrm>
        </p:spPr>
        <p:txBody>
          <a:bodyPr>
            <a:normAutofit/>
          </a:bodyPr>
          <a:lstStyle/>
          <a:p>
            <a:r>
              <a:rPr lang="en-US" dirty="0"/>
              <a:t>How Hashes are Cracked</a:t>
            </a:r>
          </a:p>
          <a:p>
            <a:r>
              <a:rPr lang="en-US" dirty="0"/>
              <a:t>Dictionary and Brute Force Attacks</a:t>
            </a:r>
            <a:endParaRPr lang="en-IN" dirty="0"/>
          </a:p>
        </p:txBody>
      </p:sp>
      <p:sp>
        <p:nvSpPr>
          <p:cNvPr id="3" name="Title 2"/>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User credentials are sent in clear / easy to decode format</a:t>
            </a:r>
            <a:br>
              <a:rPr lang="en-US" dirty="0"/>
            </a:br>
            <a:endParaRPr lang="en-IN" dirty="0"/>
          </a:p>
        </p:txBody>
      </p:sp>
      <p:pic>
        <p:nvPicPr>
          <p:cNvPr id="4" name="Picture 3"/>
          <p:cNvPicPr>
            <a:picLocks noChangeAspect="1"/>
          </p:cNvPicPr>
          <p:nvPr/>
        </p:nvPicPr>
        <p:blipFill rotWithShape="1">
          <a:blip r:embed="rId2"/>
          <a:srcRect l="36666" t="52963" r="33333" b="29259"/>
          <a:stretch/>
        </p:blipFill>
        <p:spPr>
          <a:xfrm>
            <a:off x="513085" y="2971800"/>
            <a:ext cx="6858000" cy="2286000"/>
          </a:xfrm>
          <a:prstGeom prst="rect">
            <a:avLst/>
          </a:prstGeom>
        </p:spPr>
      </p:pic>
    </p:spTree>
    <p:extLst>
      <p:ext uri="{BB962C8B-B14F-4D97-AF65-F5344CB8AC3E}">
        <p14:creationId xmlns:p14="http://schemas.microsoft.com/office/powerpoint/2010/main" val="236027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 ds:uri="http://www.w3.org/XML/1998/namespace"/>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4653</TotalTime>
  <Words>7509</Words>
  <Application>Microsoft Office PowerPoint</Application>
  <PresentationFormat>On-screen Show (4:3)</PresentationFormat>
  <Paragraphs>673</Paragraphs>
  <Slides>144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144</vt:i4>
      </vt:variant>
    </vt:vector>
  </HeadingPairs>
  <TitlesOfParts>
    <vt:vector size="147" baseType="lpstr">
      <vt:lpstr>Arial</vt:lpstr>
      <vt:lpstr>Calibri</vt:lpstr>
      <vt:lpstr>Pencils_02_2012</vt:lpstr>
      <vt:lpstr>PowerPoint Presentation</vt:lpstr>
      <vt:lpstr>Goals</vt:lpstr>
      <vt:lpstr>Goals</vt:lpstr>
      <vt:lpstr>Goals</vt:lpstr>
      <vt:lpstr>Goals</vt:lpstr>
      <vt:lpstr>Java SE Security Mechanisms</vt:lpstr>
      <vt:lpstr>Java SE Security Mechanisms</vt:lpstr>
      <vt:lpstr>Jar Signer</vt:lpstr>
      <vt:lpstr>Kerberos</vt:lpstr>
      <vt:lpstr>Kerberos</vt:lpstr>
      <vt:lpstr>Kerberos</vt:lpstr>
      <vt:lpstr>Kerberos</vt:lpstr>
      <vt:lpstr>Kerberos</vt:lpstr>
      <vt:lpstr>Kerberos</vt:lpstr>
      <vt:lpstr>Kerberos</vt:lpstr>
      <vt:lpstr>Java SE Security Mechanisms</vt:lpstr>
      <vt:lpstr>Java SE Security Mechanisms</vt:lpstr>
      <vt:lpstr>Java SE Security Mechanisms</vt:lpstr>
      <vt:lpstr>Java SE Security Mechanisms</vt:lpstr>
      <vt:lpstr>Java SE Security Mechanisms</vt:lpstr>
      <vt:lpstr>Java SE Security Mechanisms</vt:lpstr>
      <vt:lpstr>Java SE Security Mechanisms</vt:lpstr>
      <vt:lpstr>Java Cryptography Architecture</vt:lpstr>
      <vt:lpstr>Java Cryptography Architecture</vt:lpstr>
      <vt:lpstr>Java Cryptography Design Principles</vt:lpstr>
      <vt:lpstr>Java Cryptography Architecture</vt:lpstr>
      <vt:lpstr>Providers</vt:lpstr>
      <vt:lpstr>JCA Engine Classes</vt:lpstr>
      <vt:lpstr>JCA Engine Classes</vt:lpstr>
      <vt:lpstr>JCA Engine Classes</vt:lpstr>
      <vt:lpstr>JCA Engine Classes</vt:lpstr>
      <vt:lpstr>Secure Random</vt:lpstr>
      <vt:lpstr>Message Digest</vt:lpstr>
      <vt:lpstr>Java Cryptography Extension</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iOS Security Architecture</vt:lpstr>
      <vt:lpstr>Android vs iOS security: Which is better?</vt:lpstr>
      <vt:lpstr>Android vs iOS security: Which is better?</vt:lpstr>
      <vt:lpstr>Spring Security</vt:lpstr>
      <vt:lpstr>Spring Security</vt:lpstr>
      <vt:lpstr>General Security Principles</vt:lpstr>
      <vt:lpstr>Authentication</vt:lpstr>
      <vt:lpstr>What is Authentication in Spring Security</vt:lpstr>
      <vt:lpstr>What is Authorization in Spring Security</vt:lpstr>
      <vt:lpstr>What is Authorization in Spring Security</vt:lpstr>
      <vt:lpstr>Spring Security Features</vt:lpstr>
      <vt:lpstr>Spring Security Features</vt:lpstr>
      <vt:lpstr>Spring Security Features</vt:lpstr>
      <vt:lpstr>Spring Security Features</vt:lpstr>
      <vt:lpstr>Spring Security Features</vt:lpstr>
      <vt:lpstr>Spring Security Features </vt:lpstr>
      <vt:lpstr>Spring Security Features </vt:lpstr>
      <vt:lpstr>Spring Security Features </vt:lpstr>
      <vt:lpstr>Spring Security Features </vt:lpstr>
      <vt:lpstr>Features added in Spring Security 5.0 </vt:lpstr>
      <vt:lpstr>Features added in Spring Security 5.0 </vt:lpstr>
      <vt:lpstr>Spring Security Terms</vt:lpstr>
      <vt:lpstr>Spring Project Modules </vt:lpstr>
      <vt:lpstr>Advantages of Spring Security</vt:lpstr>
      <vt:lpstr>Spring Security Authentication Architecture</vt:lpstr>
      <vt:lpstr>Spring Security Authentication Architecture</vt:lpstr>
      <vt:lpstr>Spring Security Authentication Architecture</vt:lpstr>
      <vt:lpstr>PowerPoint Presentation</vt:lpstr>
      <vt:lpstr>Security Filter Chain</vt:lpstr>
      <vt:lpstr>Spring Security Interceptors</vt:lpstr>
      <vt:lpstr>Spring Security</vt:lpstr>
      <vt:lpstr>Spring Security Filters</vt:lpstr>
      <vt:lpstr>Spring Security Filters</vt:lpstr>
      <vt:lpstr>Spring Security Filters</vt:lpstr>
      <vt:lpstr>Spring Security Filters</vt:lpstr>
      <vt:lpstr>Spring Security Filters</vt:lpstr>
      <vt:lpstr>Spring Security Filters</vt:lpstr>
      <vt:lpstr>PowerPoint Presentation</vt:lpstr>
      <vt:lpstr>PowerPoint Presentation</vt:lpstr>
      <vt:lpstr>PowerPoint Presentation</vt:lpstr>
      <vt:lpstr>PowerPoint Presentation</vt:lpstr>
      <vt:lpstr>PowerPoint Presentation</vt:lpstr>
      <vt:lpstr>    Creating a Keystore File and Keystore Password for HTTPS Connections</vt:lpstr>
      <vt:lpstr>    Creating a Keystore File and Keystore Password for HTTPS Connections</vt:lpstr>
      <vt:lpstr>    How to Obtain a Signature for an SSL Certificate</vt:lpstr>
      <vt:lpstr>    How to configure Maven Tomcat Plugin to use HTTPS (SSL/TLS)</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PowerPoint Presentation</vt:lpstr>
      <vt:lpstr>PowerPoint Presentation</vt:lpstr>
      <vt:lpstr>Common Security Vulnerabilities</vt:lpstr>
      <vt:lpstr>Host Header Attack</vt:lpstr>
      <vt:lpstr>Why HTTP host header needed ? </vt:lpstr>
      <vt:lpstr>Why HTTP host header needed ? </vt:lpstr>
      <vt:lpstr>Why HTTP host header needed ? </vt:lpstr>
      <vt:lpstr>Prevent Host Header Attack</vt:lpstr>
      <vt:lpstr>HTML Injection</vt:lpstr>
      <vt:lpstr>Types of HTML Injection </vt:lpstr>
      <vt:lpstr>Stored HTML Injection:</vt:lpstr>
      <vt:lpstr>Reflected HTML Injection: </vt:lpstr>
      <vt:lpstr>PowerPoint Presentation</vt:lpstr>
      <vt:lpstr>Reflected HTML Injection:</vt:lpstr>
      <vt:lpstr>How to Prevent HTML Injection? </vt:lpstr>
      <vt:lpstr>Authentication Bypass</vt:lpstr>
      <vt:lpstr>Methods to bypass the authentication schema:</vt:lpstr>
      <vt:lpstr>Test Authorization Bypass</vt:lpstr>
      <vt:lpstr>Test Authorization Bypass</vt:lpstr>
      <vt:lpstr>Session Hijacking</vt:lpstr>
      <vt:lpstr>Session Hijacking</vt:lpstr>
      <vt:lpstr>PowerPoint Presentation</vt:lpstr>
      <vt:lpstr>Session Hijacking</vt:lpstr>
      <vt:lpstr>Session Hijacking</vt:lpstr>
      <vt:lpstr>Session Hijacking</vt:lpstr>
      <vt:lpstr>Mitigation</vt:lpstr>
      <vt:lpstr>Iframe Injection</vt:lpstr>
      <vt:lpstr>Iframe Injection</vt:lpstr>
      <vt:lpstr>IFrame Injection Mitigation</vt:lpstr>
      <vt:lpstr>PowerPoint Presentation</vt:lpstr>
      <vt:lpstr>PowerPoint Presentation</vt:lpstr>
      <vt:lpstr>    How to configure Maven Tomcat Plugin to use HTTPS (SSL/TLS)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551</cp:revision>
  <dcterms:created xsi:type="dcterms:W3CDTF">2012-03-13T15:47:14Z</dcterms:created>
  <dcterms:modified xsi:type="dcterms:W3CDTF">2020-12-04T13:05:05Z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